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rk temmerman" initials="dt" lastIdx="1" clrIdx="0">
    <p:extLst>
      <p:ext uri="{19B8F6BF-5375-455C-9EA6-DF929625EA0E}">
        <p15:presenceInfo xmlns:p15="http://schemas.microsoft.com/office/powerpoint/2012/main" userId="0035c2080d366b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8" d="100"/>
          <a:sy n="78" d="100"/>
        </p:scale>
        <p:origin x="25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11T10:30:58.737"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51C16C27-7004-4149-882B-F412B39F7BB4}" type="datetimeFigureOut">
              <a:rPr lang="nl-BE" smtClean="0"/>
              <a:t>15/02/2024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6419E0A-41BA-442B-9634-ACD81331DB6B}" type="slidenum">
              <a:rPr lang="nl-BE" smtClean="0"/>
              <a:t>‹nr.›</a:t>
            </a:fld>
            <a:endParaRPr lang="nl-BE"/>
          </a:p>
        </p:txBody>
      </p:sp>
    </p:spTree>
    <p:extLst>
      <p:ext uri="{BB962C8B-B14F-4D97-AF65-F5344CB8AC3E}">
        <p14:creationId xmlns:p14="http://schemas.microsoft.com/office/powerpoint/2010/main" val="25468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1C16C27-7004-4149-882B-F412B39F7BB4}" type="datetimeFigureOut">
              <a:rPr lang="nl-BE" smtClean="0"/>
              <a:t>15/02/2024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6419E0A-41BA-442B-9634-ACD81331DB6B}" type="slidenum">
              <a:rPr lang="nl-BE" smtClean="0"/>
              <a:t>‹nr.›</a:t>
            </a:fld>
            <a:endParaRPr lang="nl-BE"/>
          </a:p>
        </p:txBody>
      </p:sp>
    </p:spTree>
    <p:extLst>
      <p:ext uri="{BB962C8B-B14F-4D97-AF65-F5344CB8AC3E}">
        <p14:creationId xmlns:p14="http://schemas.microsoft.com/office/powerpoint/2010/main" val="20902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1C16C27-7004-4149-882B-F412B39F7BB4}" type="datetimeFigureOut">
              <a:rPr lang="nl-BE" smtClean="0"/>
              <a:t>15/02/2024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6419E0A-41BA-442B-9634-ACD81331DB6B}" type="slidenum">
              <a:rPr lang="nl-BE" smtClean="0"/>
              <a:t>‹nr.›</a:t>
            </a:fld>
            <a:endParaRPr lang="nl-BE"/>
          </a:p>
        </p:txBody>
      </p:sp>
    </p:spTree>
    <p:extLst>
      <p:ext uri="{BB962C8B-B14F-4D97-AF65-F5344CB8AC3E}">
        <p14:creationId xmlns:p14="http://schemas.microsoft.com/office/powerpoint/2010/main" val="118745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1C16C27-7004-4149-882B-F412B39F7BB4}" type="datetimeFigureOut">
              <a:rPr lang="nl-BE" smtClean="0"/>
              <a:t>15/02/2024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6419E0A-41BA-442B-9634-ACD81331DB6B}" type="slidenum">
              <a:rPr lang="nl-BE" smtClean="0"/>
              <a:t>‹nr.›</a:t>
            </a:fld>
            <a:endParaRPr lang="nl-BE"/>
          </a:p>
        </p:txBody>
      </p:sp>
    </p:spTree>
    <p:extLst>
      <p:ext uri="{BB962C8B-B14F-4D97-AF65-F5344CB8AC3E}">
        <p14:creationId xmlns:p14="http://schemas.microsoft.com/office/powerpoint/2010/main" val="99242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1C16C27-7004-4149-882B-F412B39F7BB4}" type="datetimeFigureOut">
              <a:rPr lang="nl-BE" smtClean="0"/>
              <a:t>15/02/2024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6419E0A-41BA-442B-9634-ACD81331DB6B}" type="slidenum">
              <a:rPr lang="nl-BE" smtClean="0"/>
              <a:t>‹nr.›</a:t>
            </a:fld>
            <a:endParaRPr lang="nl-BE"/>
          </a:p>
        </p:txBody>
      </p:sp>
    </p:spTree>
    <p:extLst>
      <p:ext uri="{BB962C8B-B14F-4D97-AF65-F5344CB8AC3E}">
        <p14:creationId xmlns:p14="http://schemas.microsoft.com/office/powerpoint/2010/main" val="267679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51C16C27-7004-4149-882B-F412B39F7BB4}" type="datetimeFigureOut">
              <a:rPr lang="nl-BE" smtClean="0"/>
              <a:t>15/02/2024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76419E0A-41BA-442B-9634-ACD81331DB6B}" type="slidenum">
              <a:rPr lang="nl-BE" smtClean="0"/>
              <a:t>‹nr.›</a:t>
            </a:fld>
            <a:endParaRPr lang="nl-BE"/>
          </a:p>
        </p:txBody>
      </p:sp>
    </p:spTree>
    <p:extLst>
      <p:ext uri="{BB962C8B-B14F-4D97-AF65-F5344CB8AC3E}">
        <p14:creationId xmlns:p14="http://schemas.microsoft.com/office/powerpoint/2010/main" val="165826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51C16C27-7004-4149-882B-F412B39F7BB4}" type="datetimeFigureOut">
              <a:rPr lang="nl-BE" smtClean="0"/>
              <a:t>15/02/2024</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76419E0A-41BA-442B-9634-ACD81331DB6B}" type="slidenum">
              <a:rPr lang="nl-BE" smtClean="0"/>
              <a:t>‹nr.›</a:t>
            </a:fld>
            <a:endParaRPr lang="nl-BE"/>
          </a:p>
        </p:txBody>
      </p:sp>
    </p:spTree>
    <p:extLst>
      <p:ext uri="{BB962C8B-B14F-4D97-AF65-F5344CB8AC3E}">
        <p14:creationId xmlns:p14="http://schemas.microsoft.com/office/powerpoint/2010/main" val="15144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51C16C27-7004-4149-882B-F412B39F7BB4}" type="datetimeFigureOut">
              <a:rPr lang="nl-BE" smtClean="0"/>
              <a:t>15/02/2024</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76419E0A-41BA-442B-9634-ACD81331DB6B}" type="slidenum">
              <a:rPr lang="nl-BE" smtClean="0"/>
              <a:t>‹nr.›</a:t>
            </a:fld>
            <a:endParaRPr lang="nl-BE"/>
          </a:p>
        </p:txBody>
      </p:sp>
    </p:spTree>
    <p:extLst>
      <p:ext uri="{BB962C8B-B14F-4D97-AF65-F5344CB8AC3E}">
        <p14:creationId xmlns:p14="http://schemas.microsoft.com/office/powerpoint/2010/main" val="229120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1C16C27-7004-4149-882B-F412B39F7BB4}" type="datetimeFigureOut">
              <a:rPr lang="nl-BE" smtClean="0"/>
              <a:t>15/02/2024</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76419E0A-41BA-442B-9634-ACD81331DB6B}" type="slidenum">
              <a:rPr lang="nl-BE" smtClean="0"/>
              <a:t>‹nr.›</a:t>
            </a:fld>
            <a:endParaRPr lang="nl-BE"/>
          </a:p>
        </p:txBody>
      </p:sp>
    </p:spTree>
    <p:extLst>
      <p:ext uri="{BB962C8B-B14F-4D97-AF65-F5344CB8AC3E}">
        <p14:creationId xmlns:p14="http://schemas.microsoft.com/office/powerpoint/2010/main" val="241054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1C16C27-7004-4149-882B-F412B39F7BB4}" type="datetimeFigureOut">
              <a:rPr lang="nl-BE" smtClean="0"/>
              <a:t>15/02/2024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76419E0A-41BA-442B-9634-ACD81331DB6B}" type="slidenum">
              <a:rPr lang="nl-BE" smtClean="0"/>
              <a:t>‹nr.›</a:t>
            </a:fld>
            <a:endParaRPr lang="nl-BE"/>
          </a:p>
        </p:txBody>
      </p:sp>
    </p:spTree>
    <p:extLst>
      <p:ext uri="{BB962C8B-B14F-4D97-AF65-F5344CB8AC3E}">
        <p14:creationId xmlns:p14="http://schemas.microsoft.com/office/powerpoint/2010/main" val="280680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1C16C27-7004-4149-882B-F412B39F7BB4}" type="datetimeFigureOut">
              <a:rPr lang="nl-BE" smtClean="0"/>
              <a:t>15/02/2024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76419E0A-41BA-442B-9634-ACD81331DB6B}" type="slidenum">
              <a:rPr lang="nl-BE" smtClean="0"/>
              <a:t>‹nr.›</a:t>
            </a:fld>
            <a:endParaRPr lang="nl-BE"/>
          </a:p>
        </p:txBody>
      </p:sp>
    </p:spTree>
    <p:extLst>
      <p:ext uri="{BB962C8B-B14F-4D97-AF65-F5344CB8AC3E}">
        <p14:creationId xmlns:p14="http://schemas.microsoft.com/office/powerpoint/2010/main" val="1126698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16C27-7004-4149-882B-F412B39F7BB4}" type="datetimeFigureOut">
              <a:rPr lang="nl-BE" smtClean="0"/>
              <a:t>15/02/2024</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19E0A-41BA-442B-9634-ACD81331DB6B}" type="slidenum">
              <a:rPr lang="nl-BE" smtClean="0"/>
              <a:t>‹nr.›</a:t>
            </a:fld>
            <a:endParaRPr lang="nl-BE"/>
          </a:p>
        </p:txBody>
      </p:sp>
    </p:spTree>
    <p:extLst>
      <p:ext uri="{BB962C8B-B14F-4D97-AF65-F5344CB8AC3E}">
        <p14:creationId xmlns:p14="http://schemas.microsoft.com/office/powerpoint/2010/main" val="2404560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comments" Target="../comments/comment1.xml"/><Relationship Id="rId2" Type="http://schemas.openxmlformats.org/officeDocument/2006/relationships/hyperlink" Target="https://nl.wikipedia.org/wiki/Oost-Vlaanderen" TargetMode="Externa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hyperlink" Target="http://www.meetjes.lan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70.jp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g"/><Relationship Id="rId4" Type="http://schemas.openxmlformats.org/officeDocument/2006/relationships/image" Target="../media/image66.jpg"/></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2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76.jpeg"/></Relationships>
</file>

<file path=ppt/slides/_rels/slide24.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g"/><Relationship Id="rId1" Type="http://schemas.openxmlformats.org/officeDocument/2006/relationships/slideLayout" Target="../slideLayouts/slideLayout1.xml"/><Relationship Id="rId4" Type="http://schemas.openxmlformats.org/officeDocument/2006/relationships/image" Target="../media/image82.jpg"/></Relationships>
</file>

<file path=ppt/slides/_rels/slide27.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jpg"/><Relationship Id="rId2" Type="http://schemas.openxmlformats.org/officeDocument/2006/relationships/image" Target="../media/image83.jpeg"/><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g"/><Relationship Id="rId9" Type="http://schemas.openxmlformats.org/officeDocument/2006/relationships/image" Target="../media/image90.jpg"/></Relationships>
</file>

<file path=ppt/slides/_rels/slide2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2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xml"/><Relationship Id="rId5" Type="http://schemas.openxmlformats.org/officeDocument/2006/relationships/image" Target="../media/image103.jpeg"/><Relationship Id="rId4" Type="http://schemas.openxmlformats.org/officeDocument/2006/relationships/image" Target="../media/image102.jpeg"/></Relationships>
</file>

<file path=ppt/slides/_rels/slide32.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105.jpeg"/><Relationship Id="rId7" Type="http://schemas.openxmlformats.org/officeDocument/2006/relationships/image" Target="../media/image109.jpeg"/><Relationship Id="rId2" Type="http://schemas.openxmlformats.org/officeDocument/2006/relationships/image" Target="../media/image104.jpeg"/><Relationship Id="rId1" Type="http://schemas.openxmlformats.org/officeDocument/2006/relationships/slideLayout" Target="../slideLayouts/slideLayout1.xml"/><Relationship Id="rId6" Type="http://schemas.openxmlformats.org/officeDocument/2006/relationships/image" Target="../media/image108.jpg"/><Relationship Id="rId5" Type="http://schemas.openxmlformats.org/officeDocument/2006/relationships/image" Target="../media/image107.jpg"/><Relationship Id="rId10" Type="http://schemas.openxmlformats.org/officeDocument/2006/relationships/image" Target="../media/image112.jpeg"/><Relationship Id="rId4" Type="http://schemas.openxmlformats.org/officeDocument/2006/relationships/image" Target="../media/image106.jpeg"/><Relationship Id="rId9" Type="http://schemas.openxmlformats.org/officeDocument/2006/relationships/image" Target="../media/image1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waanzinniggedroomd.be/" TargetMode="Externa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524000" y="568412"/>
            <a:ext cx="8773297" cy="939112"/>
          </a:xfrm>
          <a:ln>
            <a:solidFill>
              <a:srgbClr val="00B0F0"/>
            </a:solidFill>
          </a:ln>
        </p:spPr>
        <p:txBody>
          <a:bodyPr>
            <a:normAutofit fontScale="70000" lnSpcReduction="20000"/>
          </a:bodyPr>
          <a:lstStyle/>
          <a:p>
            <a:r>
              <a:rPr lang="nl-BE" b="1" dirty="0"/>
              <a:t>Vraag 1: Hoeveel keer komt de hoofdletter </a:t>
            </a:r>
            <a:r>
              <a:rPr lang="nl-BE" b="1" dirty="0" err="1"/>
              <a:t>‘M</a:t>
            </a:r>
            <a:r>
              <a:rPr lang="nl-BE" b="1" dirty="0"/>
              <a:t>’ voor op het bord nabij de glasbak? </a:t>
            </a:r>
            <a:endParaRPr lang="nl-BE" dirty="0"/>
          </a:p>
          <a:p>
            <a:r>
              <a:rPr lang="nl-BE" b="1" dirty="0"/>
              <a:t>M.A.: minder dan 1 – 2 – 3 – 4 – 5 – 6 – 7 – 8 – 9. </a:t>
            </a:r>
            <a:r>
              <a:rPr lang="nl-BE" dirty="0"/>
              <a:t>(Je hoeft niet te zoeken op of aan de glasbak).</a:t>
            </a:r>
          </a:p>
          <a:p>
            <a:r>
              <a:rPr lang="nl-BE" dirty="0"/>
              <a:t>			</a:t>
            </a:r>
          </a:p>
        </p:txBody>
      </p:sp>
      <p:sp>
        <p:nvSpPr>
          <p:cNvPr id="4" name="Rechthoek 3"/>
          <p:cNvSpPr/>
          <p:nvPr/>
        </p:nvSpPr>
        <p:spPr>
          <a:xfrm>
            <a:off x="10972800" y="0"/>
            <a:ext cx="1219200"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1145794" y="-62136"/>
            <a:ext cx="667265" cy="1569660"/>
          </a:xfrm>
          <a:prstGeom prst="rect">
            <a:avLst/>
          </a:prstGeom>
          <a:noFill/>
        </p:spPr>
        <p:txBody>
          <a:bodyPr wrap="square" rtlCol="0">
            <a:spAutoFit/>
          </a:bodyPr>
          <a:lstStyle/>
          <a:p>
            <a:r>
              <a:rPr lang="nl-BE" sz="9600" b="1" dirty="0">
                <a:ln w="22225">
                  <a:solidFill>
                    <a:schemeClr val="accent2"/>
                  </a:solidFill>
                  <a:prstDash val="solid"/>
                </a:ln>
                <a:solidFill>
                  <a:schemeClr val="accent2">
                    <a:lumMod val="40000"/>
                    <a:lumOff val="60000"/>
                  </a:schemeClr>
                </a:solidFill>
              </a:rPr>
              <a:t>1</a:t>
            </a: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328" y="1914524"/>
            <a:ext cx="1174402" cy="1596938"/>
          </a:xfrm>
          <a:prstGeom prst="rect">
            <a:avLst/>
          </a:prstGeom>
        </p:spPr>
      </p:pic>
      <p:sp>
        <p:nvSpPr>
          <p:cNvPr id="9" name="Afgeronde rechthoek 8"/>
          <p:cNvSpPr/>
          <p:nvPr/>
        </p:nvSpPr>
        <p:spPr>
          <a:xfrm>
            <a:off x="5193956" y="4118060"/>
            <a:ext cx="230660" cy="239755"/>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0147" y="1914524"/>
            <a:ext cx="3381402" cy="2536052"/>
          </a:xfrm>
          <a:prstGeom prst="rect">
            <a:avLst/>
          </a:prstGeom>
        </p:spPr>
      </p:pic>
      <p:sp>
        <p:nvSpPr>
          <p:cNvPr id="11" name="Afgeronde rechthoek 10"/>
          <p:cNvSpPr/>
          <p:nvPr/>
        </p:nvSpPr>
        <p:spPr>
          <a:xfrm>
            <a:off x="3217600" y="3133809"/>
            <a:ext cx="326291" cy="377653"/>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Afgeronde rechthoek 11"/>
          <p:cNvSpPr/>
          <p:nvPr/>
        </p:nvSpPr>
        <p:spPr>
          <a:xfrm>
            <a:off x="4297272" y="3197149"/>
            <a:ext cx="230660" cy="239755"/>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Afgeronde rechthoek 12"/>
          <p:cNvSpPr/>
          <p:nvPr/>
        </p:nvSpPr>
        <p:spPr>
          <a:xfrm>
            <a:off x="4684716" y="3197149"/>
            <a:ext cx="230660" cy="239755"/>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Afgeronde rechthoek 13"/>
          <p:cNvSpPr/>
          <p:nvPr/>
        </p:nvSpPr>
        <p:spPr>
          <a:xfrm rot="5400000">
            <a:off x="5263550" y="3189344"/>
            <a:ext cx="239755" cy="255373"/>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p:cNvSpPr txBox="1"/>
          <p:nvPr/>
        </p:nvSpPr>
        <p:spPr>
          <a:xfrm>
            <a:off x="1524000" y="4559466"/>
            <a:ext cx="4731532" cy="523220"/>
          </a:xfrm>
          <a:prstGeom prst="rect">
            <a:avLst/>
          </a:prstGeom>
          <a:noFill/>
          <a:ln>
            <a:solidFill>
              <a:srgbClr val="00B0F0"/>
            </a:solidFill>
          </a:ln>
        </p:spPr>
        <p:txBody>
          <a:bodyPr wrap="square" rtlCol="0">
            <a:spAutoFit/>
          </a:bodyPr>
          <a:lstStyle/>
          <a:p>
            <a:r>
              <a:rPr lang="nl-BE" sz="1400" dirty="0"/>
              <a:t>Bord met “De Buurt” : 1x logo </a:t>
            </a:r>
            <a:r>
              <a:rPr lang="nl-BE" sz="1400" b="1" dirty="0">
                <a:solidFill>
                  <a:srgbClr val="0070C0"/>
                </a:solidFill>
              </a:rPr>
              <a:t>M</a:t>
            </a:r>
            <a:r>
              <a:rPr lang="nl-BE" sz="1400" dirty="0"/>
              <a:t>aldegem ; 2x </a:t>
            </a:r>
            <a:r>
              <a:rPr lang="nl-BE" sz="1400" b="1" dirty="0">
                <a:solidFill>
                  <a:srgbClr val="0070C0"/>
                </a:solidFill>
              </a:rPr>
              <a:t>M</a:t>
            </a:r>
            <a:r>
              <a:rPr lang="nl-BE" sz="1400" dirty="0"/>
              <a:t>aldegem ; 1 x </a:t>
            </a:r>
            <a:r>
              <a:rPr lang="nl-BE" sz="1400" b="1" dirty="0">
                <a:solidFill>
                  <a:srgbClr val="0070C0"/>
                </a:solidFill>
              </a:rPr>
              <a:t>M</a:t>
            </a:r>
            <a:r>
              <a:rPr lang="nl-BE" sz="1400" dirty="0"/>
              <a:t>arktstraat = </a:t>
            </a:r>
            <a:r>
              <a:rPr lang="nl-BE" sz="1400" b="1" dirty="0">
                <a:solidFill>
                  <a:srgbClr val="0070C0"/>
                </a:solidFill>
              </a:rPr>
              <a:t>4</a:t>
            </a:r>
            <a:r>
              <a:rPr lang="nl-BE" sz="1400" dirty="0"/>
              <a:t>  </a:t>
            </a:r>
          </a:p>
        </p:txBody>
      </p:sp>
      <p:cxnSp>
        <p:nvCxnSpPr>
          <p:cNvPr id="17" name="Rechte verbindingslijn met pijl 16"/>
          <p:cNvCxnSpPr/>
          <p:nvPr/>
        </p:nvCxnSpPr>
        <p:spPr>
          <a:xfrm>
            <a:off x="2486970" y="3295360"/>
            <a:ext cx="609600" cy="433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083" y="1914524"/>
            <a:ext cx="2630193" cy="1282625"/>
          </a:xfrm>
          <a:prstGeom prst="rect">
            <a:avLst/>
          </a:prstGeom>
        </p:spPr>
      </p:pic>
      <p:sp>
        <p:nvSpPr>
          <p:cNvPr id="21" name="Afgeronde rechthoek 20"/>
          <p:cNvSpPr/>
          <p:nvPr/>
        </p:nvSpPr>
        <p:spPr>
          <a:xfrm>
            <a:off x="6647744" y="2055992"/>
            <a:ext cx="255373" cy="271848"/>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Tekstvak 24"/>
          <p:cNvSpPr txBox="1"/>
          <p:nvPr/>
        </p:nvSpPr>
        <p:spPr>
          <a:xfrm>
            <a:off x="6458083" y="4559466"/>
            <a:ext cx="4803041" cy="523220"/>
          </a:xfrm>
          <a:prstGeom prst="rect">
            <a:avLst/>
          </a:prstGeom>
          <a:noFill/>
          <a:ln>
            <a:solidFill>
              <a:srgbClr val="00B0F0"/>
            </a:solidFill>
          </a:ln>
        </p:spPr>
        <p:txBody>
          <a:bodyPr wrap="square" rtlCol="0">
            <a:spAutoFit/>
          </a:bodyPr>
          <a:lstStyle/>
          <a:p>
            <a:r>
              <a:rPr lang="nl-BE" sz="1400" dirty="0"/>
              <a:t>Bord “10000stappen”: 2 zijden = 2x VLAA</a:t>
            </a:r>
            <a:r>
              <a:rPr lang="nl-BE" sz="1400" b="1" dirty="0">
                <a:solidFill>
                  <a:srgbClr val="0070C0"/>
                </a:solidFill>
              </a:rPr>
              <a:t>M</a:t>
            </a:r>
            <a:r>
              <a:rPr lang="nl-BE" sz="1400" dirty="0"/>
              <a:t>S ; </a:t>
            </a:r>
          </a:p>
          <a:p>
            <a:r>
              <a:rPr lang="nl-BE" sz="1400" dirty="0"/>
              <a:t>2 x GE</a:t>
            </a:r>
            <a:r>
              <a:rPr lang="nl-BE" sz="1400" b="1" dirty="0">
                <a:solidFill>
                  <a:srgbClr val="0070C0"/>
                </a:solidFill>
              </a:rPr>
              <a:t>M</a:t>
            </a:r>
            <a:r>
              <a:rPr lang="nl-BE" sz="1400" dirty="0"/>
              <a:t>EENTEHUIS ; 2 x Logo </a:t>
            </a:r>
            <a:r>
              <a:rPr lang="nl-BE" sz="1400" b="1" dirty="0">
                <a:solidFill>
                  <a:srgbClr val="0070C0"/>
                </a:solidFill>
              </a:rPr>
              <a:t>M</a:t>
            </a:r>
            <a:r>
              <a:rPr lang="nl-BE" sz="1400" dirty="0"/>
              <a:t>aldegem ; 2x </a:t>
            </a:r>
            <a:r>
              <a:rPr lang="nl-BE" sz="1400" b="1" dirty="0">
                <a:solidFill>
                  <a:srgbClr val="0070C0"/>
                </a:solidFill>
              </a:rPr>
              <a:t>M</a:t>
            </a:r>
            <a:r>
              <a:rPr lang="nl-BE" sz="1400" dirty="0"/>
              <a:t>IN = </a:t>
            </a:r>
            <a:r>
              <a:rPr lang="nl-BE" sz="1400" b="1" dirty="0">
                <a:solidFill>
                  <a:srgbClr val="0070C0"/>
                </a:solidFill>
              </a:rPr>
              <a:t>8x </a:t>
            </a:r>
          </a:p>
        </p:txBody>
      </p:sp>
      <p:pic>
        <p:nvPicPr>
          <p:cNvPr id="26" name="Afbeelding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8083" y="3480335"/>
            <a:ext cx="3273756" cy="927006"/>
          </a:xfrm>
          <a:prstGeom prst="rect">
            <a:avLst/>
          </a:prstGeom>
        </p:spPr>
      </p:pic>
      <p:cxnSp>
        <p:nvCxnSpPr>
          <p:cNvPr id="28" name="Rechte verbindingslijn met pijl 27"/>
          <p:cNvCxnSpPr/>
          <p:nvPr/>
        </p:nvCxnSpPr>
        <p:spPr>
          <a:xfrm>
            <a:off x="6742670" y="2372497"/>
            <a:ext cx="0" cy="110783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Afgeronde rechthoek 28"/>
          <p:cNvSpPr/>
          <p:nvPr/>
        </p:nvSpPr>
        <p:spPr>
          <a:xfrm>
            <a:off x="7348151" y="3624533"/>
            <a:ext cx="255373" cy="296258"/>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30" name="Afgeronde rechthoek 29"/>
          <p:cNvSpPr/>
          <p:nvPr/>
        </p:nvSpPr>
        <p:spPr>
          <a:xfrm>
            <a:off x="8505567" y="3980022"/>
            <a:ext cx="255373" cy="296258"/>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31" name="Afgeronde rechthoek 30"/>
          <p:cNvSpPr/>
          <p:nvPr/>
        </p:nvSpPr>
        <p:spPr>
          <a:xfrm>
            <a:off x="9088276" y="3900406"/>
            <a:ext cx="377000" cy="300889"/>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22" name="Afgeronde rechthoek 21"/>
          <p:cNvSpPr/>
          <p:nvPr/>
        </p:nvSpPr>
        <p:spPr>
          <a:xfrm>
            <a:off x="6647744" y="3516754"/>
            <a:ext cx="255373" cy="296258"/>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39285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524000" y="568412"/>
            <a:ext cx="8592065" cy="609599"/>
          </a:xfrm>
          <a:ln>
            <a:solidFill>
              <a:srgbClr val="00B0F0"/>
            </a:solidFill>
          </a:ln>
        </p:spPr>
        <p:txBody>
          <a:bodyPr>
            <a:noAutofit/>
          </a:bodyPr>
          <a:lstStyle/>
          <a:p>
            <a:r>
              <a:rPr lang="nl-BE" sz="1400" b="1" dirty="0"/>
              <a:t>Vraag 9 : Hoeveel schrikkeljaren zijn er verlopen tussen het jaar dat het weekblad</a:t>
            </a:r>
            <a:endParaRPr lang="nl-BE" sz="1400" dirty="0"/>
          </a:p>
          <a:p>
            <a:r>
              <a:rPr lang="nl-BE" sz="1400" b="1" dirty="0"/>
              <a:t> ‘  ’t Getrouwe </a:t>
            </a:r>
            <a:r>
              <a:rPr lang="nl-BE" sz="1400" b="1" dirty="0" err="1"/>
              <a:t>Maldeghem</a:t>
            </a:r>
            <a:r>
              <a:rPr lang="nl-BE" sz="1400" b="1" dirty="0"/>
              <a:t>’ werd opgericht en het sterfjaar van Victor De Lille?</a:t>
            </a:r>
            <a:endParaRPr lang="nl-BE" sz="1400" dirty="0"/>
          </a:p>
          <a:p>
            <a:endParaRPr lang="nl-BE" sz="1400" dirty="0"/>
          </a:p>
        </p:txBody>
      </p:sp>
      <p:sp>
        <p:nvSpPr>
          <p:cNvPr id="4" name="Rechthoek 3"/>
          <p:cNvSpPr/>
          <p:nvPr/>
        </p:nvSpPr>
        <p:spPr>
          <a:xfrm>
            <a:off x="10972800" y="0"/>
            <a:ext cx="1219200"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1145794" y="-62136"/>
            <a:ext cx="667265" cy="1569660"/>
          </a:xfrm>
          <a:prstGeom prst="rect">
            <a:avLst/>
          </a:prstGeom>
          <a:noFill/>
        </p:spPr>
        <p:txBody>
          <a:bodyPr wrap="square" rtlCol="0">
            <a:spAutoFit/>
          </a:bodyPr>
          <a:lstStyle/>
          <a:p>
            <a:r>
              <a:rPr lang="nl-BE" sz="9600" b="1" dirty="0">
                <a:ln w="22225">
                  <a:solidFill>
                    <a:schemeClr val="accent2"/>
                  </a:solidFill>
                  <a:prstDash val="solid"/>
                </a:ln>
                <a:solidFill>
                  <a:schemeClr val="accent2">
                    <a:lumMod val="40000"/>
                    <a:lumOff val="60000"/>
                  </a:schemeClr>
                </a:solidFill>
              </a:rPr>
              <a:t>9</a:t>
            </a:r>
          </a:p>
        </p:txBody>
      </p:sp>
      <p:sp>
        <p:nvSpPr>
          <p:cNvPr id="37" name="Tekstvak 36"/>
          <p:cNvSpPr txBox="1"/>
          <p:nvPr/>
        </p:nvSpPr>
        <p:spPr>
          <a:xfrm>
            <a:off x="1584645" y="5004112"/>
            <a:ext cx="3753476" cy="1477328"/>
          </a:xfrm>
          <a:prstGeom prst="rect">
            <a:avLst/>
          </a:prstGeom>
          <a:noFill/>
          <a:ln w="19050">
            <a:solidFill>
              <a:srgbClr val="00B0F0"/>
            </a:solidFill>
          </a:ln>
        </p:spPr>
        <p:txBody>
          <a:bodyPr wrap="square" rtlCol="0">
            <a:spAutoFit/>
          </a:bodyPr>
          <a:lstStyle/>
          <a:p>
            <a:r>
              <a:rPr lang="nl-BE" b="1" dirty="0">
                <a:ln>
                  <a:solidFill>
                    <a:srgbClr val="00B0F0"/>
                  </a:solidFill>
                </a:ln>
              </a:rPr>
              <a:t>ANTWOORD VRAAG 9 : </a:t>
            </a:r>
            <a:r>
              <a:rPr lang="nl-BE" b="1" dirty="0">
                <a:ln>
                  <a:solidFill>
                    <a:srgbClr val="00B0F0"/>
                  </a:solidFill>
                </a:ln>
                <a:solidFill>
                  <a:srgbClr val="00B0F0"/>
                </a:solidFill>
              </a:rPr>
              <a:t>11 (schrikkeljaren)</a:t>
            </a:r>
          </a:p>
          <a:p>
            <a:endParaRPr lang="nl-BE" b="1" dirty="0">
              <a:ln>
                <a:solidFill>
                  <a:srgbClr val="00B0F0"/>
                </a:solidFill>
              </a:ln>
            </a:endParaRPr>
          </a:p>
          <a:p>
            <a:endParaRPr lang="nl-BE" b="1" dirty="0">
              <a:ln>
                <a:solidFill>
                  <a:srgbClr val="00B0F0"/>
                </a:solidFill>
              </a:ln>
            </a:endParaRPr>
          </a:p>
          <a:p>
            <a:r>
              <a:rPr lang="nl-BE" b="1" dirty="0">
                <a:ln>
                  <a:solidFill>
                    <a:srgbClr val="00B0F0"/>
                  </a:solidFill>
                </a:ln>
                <a:solidFill>
                  <a:srgbClr val="0070C0"/>
                </a:solidFill>
              </a:rPr>
              <a:t> </a:t>
            </a:r>
            <a:endParaRPr lang="nl-BE" dirty="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771546"/>
            <a:ext cx="3040991" cy="848085"/>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844079"/>
            <a:ext cx="6426200" cy="825500"/>
          </a:xfrm>
          <a:prstGeom prst="rect">
            <a:avLst/>
          </a:prstGeom>
        </p:spPr>
      </p:pic>
      <p:sp>
        <p:nvSpPr>
          <p:cNvPr id="9" name="Tekstvak 8"/>
          <p:cNvSpPr txBox="1"/>
          <p:nvPr/>
        </p:nvSpPr>
        <p:spPr>
          <a:xfrm>
            <a:off x="1523999" y="3954164"/>
            <a:ext cx="8592065" cy="738664"/>
          </a:xfrm>
          <a:prstGeom prst="rect">
            <a:avLst/>
          </a:prstGeom>
          <a:noFill/>
          <a:ln>
            <a:solidFill>
              <a:srgbClr val="00B0F0"/>
            </a:solidFill>
          </a:ln>
        </p:spPr>
        <p:txBody>
          <a:bodyPr wrap="square" rtlCol="0">
            <a:spAutoFit/>
          </a:bodyPr>
          <a:lstStyle/>
          <a:p>
            <a:r>
              <a:rPr lang="nl-BE" sz="1400" dirty="0"/>
              <a:t>‘t Getrouwe </a:t>
            </a:r>
            <a:r>
              <a:rPr lang="nl-BE" sz="1400" dirty="0" err="1"/>
              <a:t>Maldeghem</a:t>
            </a:r>
            <a:r>
              <a:rPr lang="nl-BE" sz="1400" dirty="0"/>
              <a:t> werd opgericht in 1888 en Victor De Lille stierf in 1940. Aantal verlopen schrikkeljaren tussen 1888 en 1940 waren : 1892 – 1896 – 1904 – 1908 – 1912 – 1916 – 1920 – 1924 – 1928 – 1932 en 1936 =</a:t>
            </a:r>
          </a:p>
          <a:p>
            <a:r>
              <a:rPr lang="nl-BE" sz="1400" b="1" dirty="0">
                <a:solidFill>
                  <a:srgbClr val="0070C0"/>
                </a:solidFill>
              </a:rPr>
              <a:t>11</a:t>
            </a:r>
            <a:r>
              <a:rPr lang="nl-BE" sz="1400" dirty="0"/>
              <a:t> verlopen schrikkeljaren. </a:t>
            </a:r>
            <a:r>
              <a:rPr lang="nl-BE" sz="1400" dirty="0">
                <a:solidFill>
                  <a:srgbClr val="FF0000"/>
                </a:solidFill>
              </a:rPr>
              <a:t>Let op : 1900 was geen schrikkeljaar.</a:t>
            </a:r>
          </a:p>
        </p:txBody>
      </p:sp>
      <p:sp>
        <p:nvSpPr>
          <p:cNvPr id="11" name="Tekstvak 10"/>
          <p:cNvSpPr txBox="1"/>
          <p:nvPr/>
        </p:nvSpPr>
        <p:spPr>
          <a:xfrm>
            <a:off x="8328453" y="2940908"/>
            <a:ext cx="2199503" cy="369332"/>
          </a:xfrm>
          <a:prstGeom prst="rect">
            <a:avLst/>
          </a:prstGeom>
          <a:noFill/>
          <a:ln>
            <a:solidFill>
              <a:srgbClr val="0070C0"/>
            </a:solidFill>
          </a:ln>
        </p:spPr>
        <p:txBody>
          <a:bodyPr wrap="square" rtlCol="0">
            <a:spAutoFit/>
          </a:bodyPr>
          <a:lstStyle/>
          <a:p>
            <a:r>
              <a:rPr lang="nl-BE" dirty="0"/>
              <a:t>Detail infobord </a:t>
            </a:r>
            <a:r>
              <a:rPr lang="nl-BE" dirty="0" err="1"/>
              <a:t>BiB</a:t>
            </a:r>
            <a:endParaRPr lang="nl-BE" dirty="0"/>
          </a:p>
        </p:txBody>
      </p:sp>
      <p:sp>
        <p:nvSpPr>
          <p:cNvPr id="29" name="Tekstvak 28"/>
          <p:cNvSpPr txBox="1"/>
          <p:nvPr/>
        </p:nvSpPr>
        <p:spPr>
          <a:xfrm>
            <a:off x="4926228" y="1866213"/>
            <a:ext cx="2393092" cy="646331"/>
          </a:xfrm>
          <a:prstGeom prst="rect">
            <a:avLst/>
          </a:prstGeom>
          <a:noFill/>
          <a:ln>
            <a:solidFill>
              <a:srgbClr val="00B0F0"/>
            </a:solidFill>
          </a:ln>
        </p:spPr>
        <p:txBody>
          <a:bodyPr wrap="square" rtlCol="0">
            <a:spAutoFit/>
          </a:bodyPr>
          <a:lstStyle/>
          <a:p>
            <a:r>
              <a:rPr lang="nl-BE" dirty="0"/>
              <a:t>Detail monument Victor De Lille</a:t>
            </a:r>
          </a:p>
        </p:txBody>
      </p:sp>
      <p:cxnSp>
        <p:nvCxnSpPr>
          <p:cNvPr id="7" name="Rechte verbindingslijn met pijl 6"/>
          <p:cNvCxnSpPr>
            <a:stCxn id="29" idx="1"/>
            <a:endCxn id="2" idx="3"/>
          </p:cNvCxnSpPr>
          <p:nvPr/>
        </p:nvCxnSpPr>
        <p:spPr>
          <a:xfrm flipH="1">
            <a:off x="4564991" y="2189379"/>
            <a:ext cx="361237" cy="621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H="1">
            <a:off x="7958708" y="3125574"/>
            <a:ext cx="361237" cy="621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01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524000" y="568412"/>
            <a:ext cx="8592065" cy="1103869"/>
          </a:xfrm>
          <a:ln>
            <a:solidFill>
              <a:srgbClr val="00B0F0"/>
            </a:solidFill>
          </a:ln>
        </p:spPr>
        <p:txBody>
          <a:bodyPr>
            <a:noAutofit/>
          </a:bodyPr>
          <a:lstStyle/>
          <a:p>
            <a:r>
              <a:rPr lang="nl-BE" sz="1400" b="1" dirty="0"/>
              <a:t>Vraag 10 : Hoeveel maal is de naam vermeld van de regio die gelegen is</a:t>
            </a:r>
            <a:r>
              <a:rPr lang="nl-BE" sz="1400" dirty="0"/>
              <a:t> </a:t>
            </a:r>
            <a:r>
              <a:rPr lang="nl-BE" sz="1400" b="1" dirty="0"/>
              <a:t>in het noordwesten van </a:t>
            </a:r>
            <a:r>
              <a:rPr lang="nl-BE" sz="1400" b="1" dirty="0">
                <a:hlinkClick r:id="rId2" tooltip="Oost-Vlaanderen"/>
              </a:rPr>
              <a:t>Oost-Vlaanderen</a:t>
            </a:r>
            <a:r>
              <a:rPr lang="nl-BE" sz="1400" b="1" dirty="0"/>
              <a:t> en Eeklo als centrumstad heeft, op het bord in de onmiddellijke omgeving van de twee groene rustbanken net voor de ingang van de ‘Bib’?</a:t>
            </a:r>
            <a:endParaRPr lang="nl-BE" sz="1400" dirty="0"/>
          </a:p>
          <a:p>
            <a:r>
              <a:rPr lang="nl-BE" sz="1400" b="1" dirty="0"/>
              <a:t>M.A.:  2x – 3x – 4x – 5x – 6x – 7x – 8x – 9x.  </a:t>
            </a:r>
            <a:endParaRPr lang="nl-BE" sz="1400" dirty="0"/>
          </a:p>
          <a:p>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10</a:t>
            </a:r>
          </a:p>
        </p:txBody>
      </p:sp>
      <p:sp>
        <p:nvSpPr>
          <p:cNvPr id="2" name="Tekstvak 1"/>
          <p:cNvSpPr txBox="1"/>
          <p:nvPr/>
        </p:nvSpPr>
        <p:spPr>
          <a:xfrm>
            <a:off x="1524000" y="1861751"/>
            <a:ext cx="8526162" cy="276999"/>
          </a:xfrm>
          <a:prstGeom prst="rect">
            <a:avLst/>
          </a:prstGeom>
          <a:noFill/>
          <a:ln>
            <a:solidFill>
              <a:srgbClr val="00B0F0"/>
            </a:solidFill>
          </a:ln>
        </p:spPr>
        <p:txBody>
          <a:bodyPr wrap="square" rtlCol="0">
            <a:spAutoFit/>
          </a:bodyPr>
          <a:lstStyle/>
          <a:p>
            <a:r>
              <a:rPr lang="nl-BE" sz="1200" dirty="0"/>
              <a:t>In de vraagstelling ging het duidelijk over het ‘Meetjesland’.</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362" y="2299879"/>
            <a:ext cx="4218596" cy="2007978"/>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404" y="3247468"/>
            <a:ext cx="4000500" cy="1219200"/>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4421402"/>
            <a:ext cx="2944110" cy="2208083"/>
          </a:xfrm>
          <a:prstGeom prst="rect">
            <a:avLst/>
          </a:prstGeom>
        </p:spPr>
      </p:pic>
      <p:sp>
        <p:nvSpPr>
          <p:cNvPr id="9" name="Afgeronde rechthoek 8"/>
          <p:cNvSpPr/>
          <p:nvPr/>
        </p:nvSpPr>
        <p:spPr>
          <a:xfrm>
            <a:off x="3393988" y="2761259"/>
            <a:ext cx="1120346" cy="230660"/>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1" name="Afgeronde rechthoek 10"/>
          <p:cNvSpPr/>
          <p:nvPr/>
        </p:nvSpPr>
        <p:spPr>
          <a:xfrm flipH="1">
            <a:off x="2553727" y="5362832"/>
            <a:ext cx="551935" cy="214184"/>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2" name="Afgeronde rechthoek 11"/>
          <p:cNvSpPr/>
          <p:nvPr/>
        </p:nvSpPr>
        <p:spPr>
          <a:xfrm flipH="1">
            <a:off x="3503938" y="5552301"/>
            <a:ext cx="551935" cy="214184"/>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cxnSp>
        <p:nvCxnSpPr>
          <p:cNvPr id="13" name="Rechte verbindingslijn met pijl 12"/>
          <p:cNvCxnSpPr/>
          <p:nvPr/>
        </p:nvCxnSpPr>
        <p:spPr>
          <a:xfrm flipV="1">
            <a:off x="2982094" y="4205114"/>
            <a:ext cx="521844" cy="115209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flipV="1">
            <a:off x="3717042" y="4222921"/>
            <a:ext cx="377500" cy="127566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Afgeronde rechthoek 16"/>
          <p:cNvSpPr/>
          <p:nvPr/>
        </p:nvSpPr>
        <p:spPr>
          <a:xfrm>
            <a:off x="6928358" y="3629113"/>
            <a:ext cx="2536917" cy="481567"/>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cxnSp>
        <p:nvCxnSpPr>
          <p:cNvPr id="18" name="Rechte verbindingslijn met pijl 17"/>
          <p:cNvCxnSpPr/>
          <p:nvPr/>
        </p:nvCxnSpPr>
        <p:spPr>
          <a:xfrm flipH="1">
            <a:off x="5059038" y="3817980"/>
            <a:ext cx="1860563" cy="24078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Tekstvak 22"/>
          <p:cNvSpPr txBox="1"/>
          <p:nvPr/>
        </p:nvSpPr>
        <p:spPr>
          <a:xfrm>
            <a:off x="6256805" y="2239748"/>
            <a:ext cx="3880022" cy="461665"/>
          </a:xfrm>
          <a:prstGeom prst="rect">
            <a:avLst/>
          </a:prstGeom>
          <a:noFill/>
          <a:ln>
            <a:solidFill>
              <a:srgbClr val="00B0F0"/>
            </a:solidFill>
          </a:ln>
        </p:spPr>
        <p:txBody>
          <a:bodyPr wrap="square" rtlCol="0">
            <a:spAutoFit/>
          </a:bodyPr>
          <a:lstStyle/>
          <a:p>
            <a:r>
              <a:rPr lang="nl-BE" sz="1200" dirty="0"/>
              <a:t>Bordje op monument Victor De Lille </a:t>
            </a:r>
          </a:p>
          <a:p>
            <a:r>
              <a:rPr lang="nl-BE" sz="1200" dirty="0" err="1">
                <a:solidFill>
                  <a:srgbClr val="00B0F0"/>
                </a:solidFill>
              </a:rPr>
              <a:t>Meetjeslandse</a:t>
            </a:r>
            <a:r>
              <a:rPr lang="nl-BE" sz="1200" dirty="0">
                <a:solidFill>
                  <a:srgbClr val="00B0F0"/>
                </a:solidFill>
              </a:rPr>
              <a:t> </a:t>
            </a:r>
            <a:r>
              <a:rPr lang="nl-BE" sz="1200" dirty="0"/>
              <a:t>= vermelding van het Meetjesland, </a:t>
            </a:r>
          </a:p>
        </p:txBody>
      </p:sp>
      <p:sp>
        <p:nvSpPr>
          <p:cNvPr id="19" name="Afgeronde rechthoek 18"/>
          <p:cNvSpPr/>
          <p:nvPr/>
        </p:nvSpPr>
        <p:spPr>
          <a:xfrm>
            <a:off x="3954161" y="3279861"/>
            <a:ext cx="634315" cy="212981"/>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cxnSp>
        <p:nvCxnSpPr>
          <p:cNvPr id="14" name="Rechte verbindingslijn met pijl 13"/>
          <p:cNvCxnSpPr>
            <a:stCxn id="23" idx="1"/>
          </p:cNvCxnSpPr>
          <p:nvPr/>
        </p:nvCxnSpPr>
        <p:spPr>
          <a:xfrm flipH="1">
            <a:off x="5742596" y="2470581"/>
            <a:ext cx="514209" cy="1244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0" name="Afbeelding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829890" y="4792929"/>
            <a:ext cx="2126732" cy="1595050"/>
          </a:xfrm>
          <a:prstGeom prst="rect">
            <a:avLst/>
          </a:prstGeom>
        </p:spPr>
      </p:pic>
      <p:cxnSp>
        <p:nvCxnSpPr>
          <p:cNvPr id="24" name="Rechte verbindingslijn met pijl 23"/>
          <p:cNvCxnSpPr/>
          <p:nvPr/>
        </p:nvCxnSpPr>
        <p:spPr>
          <a:xfrm flipH="1" flipV="1">
            <a:off x="2914605" y="4089436"/>
            <a:ext cx="3074714" cy="167704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Tekstvak 24"/>
          <p:cNvSpPr txBox="1"/>
          <p:nvPr/>
        </p:nvSpPr>
        <p:spPr>
          <a:xfrm>
            <a:off x="5112837" y="5795264"/>
            <a:ext cx="1348487" cy="276999"/>
          </a:xfrm>
          <a:prstGeom prst="rect">
            <a:avLst/>
          </a:prstGeom>
          <a:noFill/>
          <a:ln w="38100">
            <a:solidFill>
              <a:srgbClr val="FFFF00"/>
            </a:solidFill>
          </a:ln>
        </p:spPr>
        <p:txBody>
          <a:bodyPr wrap="square" rtlCol="0">
            <a:spAutoFit/>
          </a:bodyPr>
          <a:lstStyle/>
          <a:p>
            <a:r>
              <a:rPr lang="nl-BE" sz="1200" dirty="0"/>
              <a:t>        meetjesland</a:t>
            </a:r>
          </a:p>
        </p:txBody>
      </p:sp>
      <p:sp>
        <p:nvSpPr>
          <p:cNvPr id="27" name="Tekstvak 26"/>
          <p:cNvSpPr txBox="1"/>
          <p:nvPr/>
        </p:nvSpPr>
        <p:spPr>
          <a:xfrm>
            <a:off x="7092778" y="5012723"/>
            <a:ext cx="3023287" cy="461665"/>
          </a:xfrm>
          <a:prstGeom prst="rect">
            <a:avLst/>
          </a:prstGeom>
          <a:noFill/>
          <a:ln>
            <a:solidFill>
              <a:srgbClr val="00B0F0"/>
            </a:solidFill>
          </a:ln>
        </p:spPr>
        <p:txBody>
          <a:bodyPr wrap="square" rtlCol="0">
            <a:spAutoFit/>
          </a:bodyPr>
          <a:lstStyle/>
          <a:p>
            <a:r>
              <a:rPr lang="nl-BE" sz="1200" dirty="0"/>
              <a:t>Totaal op dit bord = </a:t>
            </a:r>
            <a:r>
              <a:rPr lang="nl-BE" sz="1200" b="1" dirty="0">
                <a:solidFill>
                  <a:srgbClr val="00B0F0"/>
                </a:solidFill>
              </a:rPr>
              <a:t>6x </a:t>
            </a:r>
          </a:p>
          <a:p>
            <a:endParaRPr lang="nl-BE" sz="1200" dirty="0">
              <a:solidFill>
                <a:srgbClr val="00B0F0"/>
              </a:solidFill>
            </a:endParaRPr>
          </a:p>
        </p:txBody>
      </p:sp>
      <p:sp>
        <p:nvSpPr>
          <p:cNvPr id="28" name="Tekstvak 27"/>
          <p:cNvSpPr txBox="1"/>
          <p:nvPr/>
        </p:nvSpPr>
        <p:spPr>
          <a:xfrm>
            <a:off x="4524302" y="2507396"/>
            <a:ext cx="247136" cy="461665"/>
          </a:xfrm>
          <a:prstGeom prst="rect">
            <a:avLst/>
          </a:prstGeom>
          <a:noFill/>
          <a:ln>
            <a:noFill/>
          </a:ln>
        </p:spPr>
        <p:txBody>
          <a:bodyPr wrap="square" rtlCol="0">
            <a:spAutoFit/>
          </a:bodyPr>
          <a:lstStyle/>
          <a:p>
            <a:r>
              <a:rPr lang="nl-BE" sz="2400" dirty="0">
                <a:solidFill>
                  <a:srgbClr val="FFC000"/>
                </a:solidFill>
              </a:rPr>
              <a:t>1</a:t>
            </a:r>
          </a:p>
        </p:txBody>
      </p:sp>
      <p:sp>
        <p:nvSpPr>
          <p:cNvPr id="31" name="Rechthoek 30"/>
          <p:cNvSpPr/>
          <p:nvPr/>
        </p:nvSpPr>
        <p:spPr>
          <a:xfrm>
            <a:off x="4620595" y="3113098"/>
            <a:ext cx="340158" cy="461665"/>
          </a:xfrm>
          <a:prstGeom prst="rect">
            <a:avLst/>
          </a:prstGeom>
        </p:spPr>
        <p:txBody>
          <a:bodyPr wrap="none">
            <a:spAutoFit/>
          </a:bodyPr>
          <a:lstStyle/>
          <a:p>
            <a:r>
              <a:rPr lang="nl-BE" sz="2400" dirty="0">
                <a:solidFill>
                  <a:srgbClr val="FFC000"/>
                </a:solidFill>
              </a:rPr>
              <a:t>2</a:t>
            </a:r>
          </a:p>
        </p:txBody>
      </p:sp>
      <p:sp>
        <p:nvSpPr>
          <p:cNvPr id="32" name="Rechthoek 31"/>
          <p:cNvSpPr/>
          <p:nvPr/>
        </p:nvSpPr>
        <p:spPr>
          <a:xfrm>
            <a:off x="2510087" y="4852254"/>
            <a:ext cx="333274" cy="738664"/>
          </a:xfrm>
          <a:prstGeom prst="rect">
            <a:avLst/>
          </a:prstGeom>
        </p:spPr>
        <p:txBody>
          <a:bodyPr wrap="square">
            <a:spAutoFit/>
          </a:bodyPr>
          <a:lstStyle/>
          <a:p>
            <a:r>
              <a:rPr lang="nl-BE" sz="2400" dirty="0">
                <a:solidFill>
                  <a:srgbClr val="FFC000"/>
                </a:solidFill>
              </a:rPr>
              <a:t>3</a:t>
            </a:r>
          </a:p>
          <a:p>
            <a:endParaRPr lang="nl-BE" dirty="0">
              <a:solidFill>
                <a:srgbClr val="FFC000"/>
              </a:solidFill>
            </a:endParaRPr>
          </a:p>
        </p:txBody>
      </p:sp>
      <p:sp>
        <p:nvSpPr>
          <p:cNvPr id="33" name="Rechthoek 32"/>
          <p:cNvSpPr/>
          <p:nvPr/>
        </p:nvSpPr>
        <p:spPr>
          <a:xfrm>
            <a:off x="3943699" y="5092864"/>
            <a:ext cx="340158" cy="461665"/>
          </a:xfrm>
          <a:prstGeom prst="rect">
            <a:avLst/>
          </a:prstGeom>
        </p:spPr>
        <p:txBody>
          <a:bodyPr wrap="none">
            <a:spAutoFit/>
          </a:bodyPr>
          <a:lstStyle/>
          <a:p>
            <a:r>
              <a:rPr lang="nl-BE" sz="2400" dirty="0">
                <a:solidFill>
                  <a:srgbClr val="FFC000"/>
                </a:solidFill>
              </a:rPr>
              <a:t>4</a:t>
            </a:r>
          </a:p>
        </p:txBody>
      </p:sp>
      <p:sp>
        <p:nvSpPr>
          <p:cNvPr id="35" name="Rechthoek 34"/>
          <p:cNvSpPr/>
          <p:nvPr/>
        </p:nvSpPr>
        <p:spPr>
          <a:xfrm>
            <a:off x="6065908" y="5092865"/>
            <a:ext cx="499648" cy="461665"/>
          </a:xfrm>
          <a:prstGeom prst="rect">
            <a:avLst/>
          </a:prstGeom>
        </p:spPr>
        <p:txBody>
          <a:bodyPr wrap="square">
            <a:spAutoFit/>
          </a:bodyPr>
          <a:lstStyle/>
          <a:p>
            <a:r>
              <a:rPr lang="nl-BE" sz="2400" dirty="0">
                <a:solidFill>
                  <a:srgbClr val="FFC000"/>
                </a:solidFill>
              </a:rPr>
              <a:t>5</a:t>
            </a:r>
          </a:p>
        </p:txBody>
      </p:sp>
      <p:sp>
        <p:nvSpPr>
          <p:cNvPr id="36" name="Rechthoek 35"/>
          <p:cNvSpPr/>
          <p:nvPr/>
        </p:nvSpPr>
        <p:spPr>
          <a:xfrm>
            <a:off x="8688348" y="3300564"/>
            <a:ext cx="340158" cy="461665"/>
          </a:xfrm>
          <a:prstGeom prst="rect">
            <a:avLst/>
          </a:prstGeom>
        </p:spPr>
        <p:txBody>
          <a:bodyPr wrap="none">
            <a:spAutoFit/>
          </a:bodyPr>
          <a:lstStyle/>
          <a:p>
            <a:r>
              <a:rPr lang="nl-BE" sz="2400" dirty="0">
                <a:solidFill>
                  <a:srgbClr val="FFC000"/>
                </a:solidFill>
              </a:rPr>
              <a:t>6</a:t>
            </a:r>
          </a:p>
        </p:txBody>
      </p:sp>
    </p:spTree>
    <p:extLst>
      <p:ext uri="{BB962C8B-B14F-4D97-AF65-F5344CB8AC3E}">
        <p14:creationId xmlns:p14="http://schemas.microsoft.com/office/powerpoint/2010/main" val="1350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524000" y="568413"/>
            <a:ext cx="7941275" cy="251082"/>
          </a:xfrm>
          <a:ln>
            <a:solidFill>
              <a:srgbClr val="00B0F0"/>
            </a:solidFill>
          </a:ln>
        </p:spPr>
        <p:txBody>
          <a:bodyPr>
            <a:noAutofit/>
          </a:bodyPr>
          <a:lstStyle/>
          <a:p>
            <a:r>
              <a:rPr lang="nl-BE" sz="1400" b="1" dirty="0"/>
              <a:t>Vervolg antwoorden vraag 10 </a:t>
            </a:r>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10</a:t>
            </a:r>
          </a:p>
        </p:txBody>
      </p: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76354"/>
            <a:ext cx="5123935" cy="3842951"/>
          </a:xfrm>
          <a:prstGeom prst="rect">
            <a:avLst/>
          </a:prstGeom>
        </p:spPr>
      </p:pic>
      <p:sp>
        <p:nvSpPr>
          <p:cNvPr id="14" name="Afgeronde rechthoek 13"/>
          <p:cNvSpPr/>
          <p:nvPr/>
        </p:nvSpPr>
        <p:spPr>
          <a:xfrm>
            <a:off x="5791202" y="1713469"/>
            <a:ext cx="790830" cy="197709"/>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20" name="Afgeronde rechthoek 19"/>
          <p:cNvSpPr/>
          <p:nvPr/>
        </p:nvSpPr>
        <p:spPr>
          <a:xfrm>
            <a:off x="5259861" y="3917091"/>
            <a:ext cx="531340" cy="304800"/>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pic>
        <p:nvPicPr>
          <p:cNvPr id="16" name="Afbeelding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819136"/>
            <a:ext cx="2529016" cy="1896762"/>
          </a:xfrm>
          <a:prstGeom prst="rect">
            <a:avLst/>
          </a:prstGeom>
        </p:spPr>
      </p:pic>
      <p:sp>
        <p:nvSpPr>
          <p:cNvPr id="24" name="Afgeronde rechthoek 23"/>
          <p:cNvSpPr/>
          <p:nvPr/>
        </p:nvSpPr>
        <p:spPr>
          <a:xfrm>
            <a:off x="2533136" y="5675870"/>
            <a:ext cx="836140" cy="329514"/>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9" name="Tekstvak 18"/>
          <p:cNvSpPr txBox="1"/>
          <p:nvPr/>
        </p:nvSpPr>
        <p:spPr>
          <a:xfrm>
            <a:off x="4094206" y="4936523"/>
            <a:ext cx="3299254" cy="646331"/>
          </a:xfrm>
          <a:prstGeom prst="rect">
            <a:avLst/>
          </a:prstGeom>
          <a:noFill/>
          <a:ln>
            <a:solidFill>
              <a:srgbClr val="00B0F0"/>
            </a:solidFill>
          </a:ln>
        </p:spPr>
        <p:txBody>
          <a:bodyPr wrap="square" rtlCol="0">
            <a:spAutoFit/>
          </a:bodyPr>
          <a:lstStyle/>
          <a:p>
            <a:r>
              <a:rPr lang="nl-BE" sz="1200" dirty="0">
                <a:hlinkClick r:id="rId4"/>
              </a:rPr>
              <a:t>www.meetjes.land</a:t>
            </a:r>
            <a:r>
              <a:rPr lang="nl-BE" sz="1200" dirty="0"/>
              <a:t> is vermelding van Meetjesland</a:t>
            </a:r>
          </a:p>
          <a:p>
            <a:endParaRPr lang="nl-BE" sz="1200" dirty="0"/>
          </a:p>
          <a:p>
            <a:r>
              <a:rPr lang="nl-BE" sz="1200" dirty="0"/>
              <a:t>Hier werd Meetjesland dus </a:t>
            </a:r>
            <a:r>
              <a:rPr lang="nl-BE" sz="1200" b="1" dirty="0">
                <a:solidFill>
                  <a:srgbClr val="00B0F0"/>
                </a:solidFill>
              </a:rPr>
              <a:t>3 x </a:t>
            </a:r>
            <a:r>
              <a:rPr lang="nl-BE" sz="1200" dirty="0"/>
              <a:t>vermeld</a:t>
            </a:r>
          </a:p>
        </p:txBody>
      </p:sp>
      <p:sp>
        <p:nvSpPr>
          <p:cNvPr id="21" name="Tekstvak 20"/>
          <p:cNvSpPr txBox="1"/>
          <p:nvPr/>
        </p:nvSpPr>
        <p:spPr>
          <a:xfrm>
            <a:off x="7142205" y="1112108"/>
            <a:ext cx="2323070" cy="276999"/>
          </a:xfrm>
          <a:prstGeom prst="rect">
            <a:avLst/>
          </a:prstGeom>
          <a:noFill/>
          <a:ln>
            <a:solidFill>
              <a:srgbClr val="00B0F0"/>
            </a:solidFill>
          </a:ln>
        </p:spPr>
        <p:txBody>
          <a:bodyPr wrap="square" rtlCol="0">
            <a:spAutoFit/>
          </a:bodyPr>
          <a:lstStyle/>
          <a:p>
            <a:r>
              <a:rPr lang="nl-BE" sz="1200" dirty="0"/>
              <a:t>Bordje aan </a:t>
            </a:r>
            <a:r>
              <a:rPr lang="nl-BE" sz="1200" dirty="0" err="1"/>
              <a:t>BiB</a:t>
            </a:r>
            <a:r>
              <a:rPr lang="nl-BE" sz="1200" dirty="0"/>
              <a:t> </a:t>
            </a:r>
          </a:p>
        </p:txBody>
      </p:sp>
      <p:cxnSp>
        <p:nvCxnSpPr>
          <p:cNvPr id="26" name="Rechte verbindingslijn met pijl 25"/>
          <p:cNvCxnSpPr/>
          <p:nvPr/>
        </p:nvCxnSpPr>
        <p:spPr>
          <a:xfrm flipH="1" flipV="1">
            <a:off x="3278659" y="4324865"/>
            <a:ext cx="955590" cy="65129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Tekstvak 26"/>
          <p:cNvSpPr txBox="1"/>
          <p:nvPr/>
        </p:nvSpPr>
        <p:spPr>
          <a:xfrm>
            <a:off x="7574692" y="4650514"/>
            <a:ext cx="4139513" cy="1477328"/>
          </a:xfrm>
          <a:prstGeom prst="rect">
            <a:avLst/>
          </a:prstGeom>
          <a:noFill/>
          <a:ln>
            <a:solidFill>
              <a:srgbClr val="00B0F0"/>
            </a:solidFill>
          </a:ln>
        </p:spPr>
        <p:txBody>
          <a:bodyPr wrap="square" rtlCol="0">
            <a:spAutoFit/>
          </a:bodyPr>
          <a:lstStyle/>
          <a:p>
            <a:r>
              <a:rPr lang="nl-BE" b="1" dirty="0">
                <a:ln>
                  <a:solidFill>
                    <a:srgbClr val="00B0F0"/>
                  </a:solidFill>
                </a:ln>
              </a:rPr>
              <a:t>ANTWOORD VRAAG 10</a:t>
            </a:r>
            <a:r>
              <a:rPr lang="nl-BE" b="1" dirty="0">
                <a:ln>
                  <a:solidFill>
                    <a:srgbClr val="00B0F0"/>
                  </a:solidFill>
                </a:ln>
                <a:solidFill>
                  <a:srgbClr val="00B0F0"/>
                </a:solidFill>
              </a:rPr>
              <a:t>:   3x  - 6x</a:t>
            </a:r>
          </a:p>
          <a:p>
            <a:endParaRPr lang="nl-BE" b="1" dirty="0">
              <a:ln>
                <a:solidFill>
                  <a:srgbClr val="00B0F0"/>
                </a:solidFill>
              </a:ln>
            </a:endParaRPr>
          </a:p>
          <a:p>
            <a:endParaRPr lang="nl-BE" b="1" dirty="0">
              <a:ln>
                <a:solidFill>
                  <a:srgbClr val="00B0F0"/>
                </a:solidFill>
              </a:ln>
            </a:endParaRPr>
          </a:p>
          <a:p>
            <a:r>
              <a:rPr lang="nl-BE" b="1" dirty="0">
                <a:ln>
                  <a:solidFill>
                    <a:srgbClr val="00B0F0"/>
                  </a:solidFill>
                </a:ln>
                <a:solidFill>
                  <a:srgbClr val="0070C0"/>
                </a:solidFill>
              </a:rPr>
              <a:t> </a:t>
            </a:r>
            <a:endParaRPr lang="nl-BE" dirty="0"/>
          </a:p>
          <a:p>
            <a:endParaRPr lang="nl-BE" dirty="0"/>
          </a:p>
        </p:txBody>
      </p:sp>
      <p:cxnSp>
        <p:nvCxnSpPr>
          <p:cNvPr id="6" name="Rechte verbindingslijn met pijl 5"/>
          <p:cNvCxnSpPr>
            <a:stCxn id="21" idx="1"/>
          </p:cNvCxnSpPr>
          <p:nvPr/>
        </p:nvCxnSpPr>
        <p:spPr>
          <a:xfrm flipH="1">
            <a:off x="6647935" y="1250608"/>
            <a:ext cx="494270" cy="4273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1795849" y="5280454"/>
            <a:ext cx="873210" cy="369332"/>
          </a:xfrm>
          <a:prstGeom prst="rect">
            <a:avLst/>
          </a:prstGeom>
          <a:noFill/>
        </p:spPr>
        <p:txBody>
          <a:bodyPr wrap="square" rtlCol="0">
            <a:spAutoFit/>
          </a:bodyPr>
          <a:lstStyle/>
          <a:p>
            <a:r>
              <a:rPr lang="nl-BE" dirty="0">
                <a:solidFill>
                  <a:srgbClr val="00B050"/>
                </a:solidFill>
              </a:rPr>
              <a:t>detail</a:t>
            </a:r>
          </a:p>
        </p:txBody>
      </p:sp>
      <p:cxnSp>
        <p:nvCxnSpPr>
          <p:cNvPr id="17" name="Rechte verbindingslijn met pijl 16"/>
          <p:cNvCxnSpPr/>
          <p:nvPr/>
        </p:nvCxnSpPr>
        <p:spPr>
          <a:xfrm flipV="1">
            <a:off x="2491946" y="4384080"/>
            <a:ext cx="580767" cy="100509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67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762897" y="1326292"/>
            <a:ext cx="8130746" cy="626073"/>
          </a:xfrm>
          <a:ln>
            <a:solidFill>
              <a:srgbClr val="00B0F0"/>
            </a:solidFill>
          </a:ln>
        </p:spPr>
        <p:txBody>
          <a:bodyPr>
            <a:noAutofit/>
          </a:bodyPr>
          <a:lstStyle/>
          <a:p>
            <a:r>
              <a:rPr lang="nl-BE" sz="1400" b="1" dirty="0"/>
              <a:t>Vraag 11 : Voor welke woorden staat dit acroniem dat bedoeld wordt in het karamellenversje? </a:t>
            </a:r>
            <a:endParaRPr lang="nl-BE" sz="1400" dirty="0"/>
          </a:p>
          <a:p>
            <a:r>
              <a:rPr lang="nl-BE" sz="1400" b="1" dirty="0"/>
              <a:t>Noteer de eerste letter met een hoofdletter! </a:t>
            </a:r>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11</a:t>
            </a:r>
          </a:p>
        </p:txBody>
      </p:sp>
      <p:sp>
        <p:nvSpPr>
          <p:cNvPr id="14" name="Tekstvak 13"/>
          <p:cNvSpPr txBox="1"/>
          <p:nvPr/>
        </p:nvSpPr>
        <p:spPr>
          <a:xfrm>
            <a:off x="1762897" y="650789"/>
            <a:ext cx="8130746" cy="369332"/>
          </a:xfrm>
          <a:prstGeom prst="rect">
            <a:avLst/>
          </a:prstGeom>
          <a:noFill/>
          <a:ln w="9525">
            <a:solidFill>
              <a:srgbClr val="00B0F0"/>
            </a:solidFill>
          </a:ln>
        </p:spPr>
        <p:txBody>
          <a:bodyPr wrap="square" rtlCol="0">
            <a:spAutoFit/>
          </a:bodyPr>
          <a:lstStyle/>
          <a:p>
            <a:r>
              <a:rPr lang="nl-BE" b="1" dirty="0">
                <a:ln>
                  <a:solidFill>
                    <a:srgbClr val="00B0F0"/>
                  </a:solidFill>
                </a:ln>
              </a:rPr>
              <a:t>Tussenvraag :</a:t>
            </a:r>
            <a:r>
              <a:rPr lang="nl-BE" dirty="0"/>
              <a:t> Weten jullie al wie of wat ik ben : antwoord : </a:t>
            </a:r>
            <a:r>
              <a:rPr lang="nl-BE" b="1" dirty="0">
                <a:ln>
                  <a:solidFill>
                    <a:srgbClr val="00B0F0"/>
                  </a:solidFill>
                </a:ln>
              </a:rPr>
              <a:t>Ja of Nee</a:t>
            </a:r>
          </a:p>
        </p:txBody>
      </p:sp>
      <p:sp>
        <p:nvSpPr>
          <p:cNvPr id="19" name="Tekstvak 18"/>
          <p:cNvSpPr txBox="1"/>
          <p:nvPr/>
        </p:nvSpPr>
        <p:spPr>
          <a:xfrm>
            <a:off x="1762897" y="4957809"/>
            <a:ext cx="9185189" cy="1200329"/>
          </a:xfrm>
          <a:prstGeom prst="rect">
            <a:avLst/>
          </a:prstGeom>
          <a:noFill/>
          <a:ln>
            <a:solidFill>
              <a:srgbClr val="00B0F0"/>
            </a:solidFill>
          </a:ln>
        </p:spPr>
        <p:txBody>
          <a:bodyPr wrap="square" rtlCol="0">
            <a:spAutoFit/>
          </a:bodyPr>
          <a:lstStyle/>
          <a:p>
            <a:r>
              <a:rPr lang="nl-BE" b="1" dirty="0">
                <a:ln>
                  <a:solidFill>
                    <a:srgbClr val="00B0F0"/>
                  </a:solidFill>
                </a:ln>
              </a:rPr>
              <a:t>ANTWOORD VRAAG 11:   </a:t>
            </a:r>
            <a:r>
              <a:rPr lang="nl-BE" b="1" dirty="0">
                <a:ln>
                  <a:solidFill>
                    <a:srgbClr val="00B0F0"/>
                  </a:solidFill>
                </a:ln>
                <a:solidFill>
                  <a:srgbClr val="00B0F0"/>
                </a:solidFill>
              </a:rPr>
              <a:t>SCIENCE TECHNOLOGIE ENGINEERING MATHS (MATHEMATICS)</a:t>
            </a:r>
          </a:p>
          <a:p>
            <a:r>
              <a:rPr lang="nl-BE" b="1" dirty="0">
                <a:ln>
                  <a:solidFill>
                    <a:srgbClr val="00B0F0"/>
                  </a:solidFill>
                </a:ln>
                <a:solidFill>
                  <a:srgbClr val="00B0F0"/>
                </a:solidFill>
              </a:rPr>
              <a:t>                                               Richting Morgen…</a:t>
            </a:r>
          </a:p>
          <a:p>
            <a:endParaRPr lang="nl-BE" b="1" dirty="0">
              <a:ln>
                <a:solidFill>
                  <a:srgbClr val="00B0F0"/>
                </a:solidFill>
              </a:ln>
              <a:solidFill>
                <a:srgbClr val="00B0F0"/>
              </a:solidFill>
            </a:endParaRPr>
          </a:p>
          <a:p>
            <a:r>
              <a:rPr lang="nl-BE" dirty="0">
                <a:ln w="0"/>
                <a:effectLst>
                  <a:outerShdw blurRad="38100" dist="19050" dir="2700000" algn="tl" rotWithShape="0">
                    <a:schemeClr val="dk1">
                      <a:alpha val="40000"/>
                    </a:schemeClr>
                  </a:outerShdw>
                </a:effectLst>
              </a:rPr>
              <a:t>Noteer de eerste letter met een hoofdletter = </a:t>
            </a:r>
            <a:r>
              <a:rPr lang="nl-BE" b="1" dirty="0">
                <a:ln>
                  <a:solidFill>
                    <a:srgbClr val="00B0F0"/>
                  </a:solidFill>
                </a:ln>
              </a:rPr>
              <a:t> </a:t>
            </a:r>
            <a:r>
              <a:rPr lang="nl-BE" b="1" dirty="0">
                <a:ln>
                  <a:solidFill>
                    <a:srgbClr val="00B0F0"/>
                  </a:solidFill>
                </a:ln>
                <a:solidFill>
                  <a:srgbClr val="00B0F0"/>
                </a:solidFill>
              </a:rPr>
              <a:t>A </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2897" y="2161400"/>
            <a:ext cx="3402227" cy="2188178"/>
          </a:xfrm>
          <a:prstGeom prst="rect">
            <a:avLst/>
          </a:prstGeom>
        </p:spPr>
      </p:pic>
      <p:sp>
        <p:nvSpPr>
          <p:cNvPr id="6" name="Afgeronde rechthoek 5"/>
          <p:cNvSpPr/>
          <p:nvPr/>
        </p:nvSpPr>
        <p:spPr>
          <a:xfrm>
            <a:off x="2034746" y="2932670"/>
            <a:ext cx="1779373" cy="675503"/>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5535827" y="2116259"/>
            <a:ext cx="4011827" cy="2677656"/>
          </a:xfrm>
          <a:prstGeom prst="rect">
            <a:avLst/>
          </a:prstGeom>
          <a:noFill/>
          <a:ln>
            <a:solidFill>
              <a:srgbClr val="00B0F0"/>
            </a:solidFill>
          </a:ln>
        </p:spPr>
        <p:txBody>
          <a:bodyPr wrap="square" rtlCol="0">
            <a:spAutoFit/>
          </a:bodyPr>
          <a:lstStyle/>
          <a:p>
            <a:r>
              <a:rPr lang="nl-BE" sz="1200" dirty="0"/>
              <a:t>Het acroniem </a:t>
            </a:r>
            <a:r>
              <a:rPr lang="nl-BE" sz="1200" b="1" dirty="0"/>
              <a:t>(woord dat bestaat uit de beginletters van andere woorden) </a:t>
            </a:r>
            <a:r>
              <a:rPr lang="nl-BE" sz="1200" dirty="0"/>
              <a:t>dat bedoeld werd in het karamellenversje was </a:t>
            </a:r>
          </a:p>
          <a:p>
            <a:r>
              <a:rPr lang="nl-BE" sz="1200" b="1" dirty="0"/>
              <a:t>STEM</a:t>
            </a:r>
            <a:r>
              <a:rPr lang="nl-BE" sz="1200" dirty="0"/>
              <a:t>. De </a:t>
            </a:r>
            <a:r>
              <a:rPr lang="nl-BE" sz="1200" b="1" dirty="0"/>
              <a:t>S</a:t>
            </a:r>
            <a:r>
              <a:rPr lang="nl-BE" sz="1200" dirty="0"/>
              <a:t> van </a:t>
            </a:r>
            <a:r>
              <a:rPr lang="nl-BE" sz="1200" dirty="0" err="1"/>
              <a:t>Science</a:t>
            </a:r>
            <a:r>
              <a:rPr lang="nl-BE" sz="1200" dirty="0"/>
              <a:t>, de </a:t>
            </a:r>
            <a:r>
              <a:rPr lang="nl-BE" sz="1200" b="1" dirty="0"/>
              <a:t>T </a:t>
            </a:r>
            <a:r>
              <a:rPr lang="nl-BE" sz="1200" dirty="0"/>
              <a:t>van Technologie, de </a:t>
            </a:r>
            <a:r>
              <a:rPr lang="nl-BE" sz="1200" b="1" dirty="0"/>
              <a:t>E</a:t>
            </a:r>
            <a:r>
              <a:rPr lang="nl-BE" sz="1200" dirty="0"/>
              <a:t> van Engineering en de </a:t>
            </a:r>
            <a:r>
              <a:rPr lang="nl-BE" sz="1200" b="1" dirty="0"/>
              <a:t>M</a:t>
            </a:r>
            <a:r>
              <a:rPr lang="nl-BE" sz="1200" dirty="0"/>
              <a:t> van </a:t>
            </a:r>
            <a:r>
              <a:rPr lang="nl-BE" sz="1200" dirty="0" err="1"/>
              <a:t>Mathematics</a:t>
            </a:r>
            <a:r>
              <a:rPr lang="nl-BE" sz="1200" dirty="0"/>
              <a:t>, op </a:t>
            </a:r>
            <a:r>
              <a:rPr lang="nl-BE" sz="1200" dirty="0" err="1"/>
              <a:t>op</a:t>
            </a:r>
            <a:r>
              <a:rPr lang="nl-BE" sz="1200" dirty="0"/>
              <a:t> het bord afgekort tot </a:t>
            </a:r>
            <a:r>
              <a:rPr lang="nl-BE" sz="1200" dirty="0" err="1"/>
              <a:t>Maths</a:t>
            </a:r>
            <a:r>
              <a:rPr lang="nl-BE" sz="1200" dirty="0"/>
              <a:t>,</a:t>
            </a:r>
          </a:p>
          <a:p>
            <a:endParaRPr lang="nl-BE" sz="1200" dirty="0"/>
          </a:p>
          <a:p>
            <a:r>
              <a:rPr lang="nl-BE" sz="1200" dirty="0"/>
              <a:t>De eerste letter is nog steeds de letter </a:t>
            </a:r>
            <a:r>
              <a:rPr lang="nl-BE" sz="1200" b="1" dirty="0"/>
              <a:t>‘A’  </a:t>
            </a:r>
          </a:p>
          <a:p>
            <a:endParaRPr lang="nl-BE" sz="1200" b="1" dirty="0"/>
          </a:p>
          <a:p>
            <a:r>
              <a:rPr lang="nl-BE" sz="1200" dirty="0"/>
              <a:t>“Voor welke woorden” kon op 2 manieren gelezen worden: daarom wordt “Richting morgen…” ook aanvaard.</a:t>
            </a:r>
          </a:p>
          <a:p>
            <a:endParaRPr lang="nl-BE" sz="1200" b="1" dirty="0"/>
          </a:p>
          <a:p>
            <a:endParaRPr lang="nl-BE" sz="1200" b="1" dirty="0"/>
          </a:p>
          <a:p>
            <a:endParaRPr lang="nl-BE" sz="1200" b="1" dirty="0"/>
          </a:p>
        </p:txBody>
      </p:sp>
      <p:sp>
        <p:nvSpPr>
          <p:cNvPr id="10" name="Afgeronde rechthoek 9"/>
          <p:cNvSpPr/>
          <p:nvPr/>
        </p:nvSpPr>
        <p:spPr>
          <a:xfrm>
            <a:off x="3814120" y="2936103"/>
            <a:ext cx="906162" cy="67550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4747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762895" y="575470"/>
            <a:ext cx="8130747" cy="819644"/>
          </a:xfrm>
          <a:ln>
            <a:solidFill>
              <a:srgbClr val="00B0F0"/>
            </a:solidFill>
          </a:ln>
        </p:spPr>
        <p:txBody>
          <a:bodyPr>
            <a:noAutofit/>
          </a:bodyPr>
          <a:lstStyle/>
          <a:p>
            <a:r>
              <a:rPr lang="nl-BE" sz="1400" b="1" dirty="0"/>
              <a:t>Vraag 12 : Hoeveel keer is er een glimlach te zien nabij het uitzendkantoor  ‘</a:t>
            </a:r>
            <a:r>
              <a:rPr lang="nl-BE" sz="1400" b="1" dirty="0" err="1"/>
              <a:t>dienstenaanhuis</a:t>
            </a:r>
            <a:r>
              <a:rPr lang="nl-BE" sz="1400" b="1" dirty="0"/>
              <a:t>’ ? </a:t>
            </a:r>
            <a:r>
              <a:rPr lang="nl-BE" sz="1400" dirty="0"/>
              <a:t>(onze eigen glimlach telt niet mee!) </a:t>
            </a:r>
          </a:p>
          <a:p>
            <a:r>
              <a:rPr lang="nl-BE" sz="1400" b="1" dirty="0"/>
              <a:t>M.A.: meer dan 4 – 5 – 6 – 7 – 8 – 9 – 10 – 11 – minder dan 11.</a:t>
            </a:r>
            <a:endParaRPr lang="nl-BE" sz="1400" dirty="0"/>
          </a:p>
          <a:p>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12</a:t>
            </a:r>
          </a:p>
        </p:txBody>
      </p:sp>
      <p:sp>
        <p:nvSpPr>
          <p:cNvPr id="19" name="Tekstvak 18"/>
          <p:cNvSpPr txBox="1"/>
          <p:nvPr/>
        </p:nvSpPr>
        <p:spPr>
          <a:xfrm>
            <a:off x="1750536" y="5864488"/>
            <a:ext cx="9185189" cy="369332"/>
          </a:xfrm>
          <a:prstGeom prst="rect">
            <a:avLst/>
          </a:prstGeom>
          <a:noFill/>
          <a:ln>
            <a:solidFill>
              <a:srgbClr val="00B0F0"/>
            </a:solidFill>
          </a:ln>
        </p:spPr>
        <p:txBody>
          <a:bodyPr wrap="square" rtlCol="0">
            <a:spAutoFit/>
          </a:bodyPr>
          <a:lstStyle/>
          <a:p>
            <a:r>
              <a:rPr lang="nl-BE" b="1" dirty="0">
                <a:ln>
                  <a:solidFill>
                    <a:srgbClr val="00B0F0"/>
                  </a:solidFill>
                </a:ln>
              </a:rPr>
              <a:t>ANTWOORD VRAAG 12 : </a:t>
            </a:r>
            <a:r>
              <a:rPr lang="nl-BE" b="1" dirty="0">
                <a:ln>
                  <a:solidFill>
                    <a:srgbClr val="00B0F0"/>
                  </a:solidFill>
                </a:ln>
                <a:solidFill>
                  <a:srgbClr val="00B0F0"/>
                </a:solidFill>
              </a:rPr>
              <a:t>meer dan 4 - 11</a:t>
            </a:r>
            <a:endParaRPr lang="nl-BE" dirty="0">
              <a:solidFill>
                <a:srgbClr val="00B0F0"/>
              </a:solidFill>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2895" y="1701099"/>
            <a:ext cx="3665574" cy="182468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8779" y="1684638"/>
            <a:ext cx="1561002" cy="1824682"/>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895" y="3605249"/>
            <a:ext cx="2957212" cy="1794469"/>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2442" y="3605249"/>
            <a:ext cx="1922012" cy="1811660"/>
          </a:xfrm>
          <a:prstGeom prst="rect">
            <a:avLst/>
          </a:prstGeom>
        </p:spPr>
      </p:pic>
      <p:sp>
        <p:nvSpPr>
          <p:cNvPr id="9" name="Afgeronde rechthoek 8"/>
          <p:cNvSpPr/>
          <p:nvPr/>
        </p:nvSpPr>
        <p:spPr>
          <a:xfrm>
            <a:off x="1902938" y="1993557"/>
            <a:ext cx="873213" cy="906162"/>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1" name="Afgeronde rechthoek 10"/>
          <p:cNvSpPr/>
          <p:nvPr/>
        </p:nvSpPr>
        <p:spPr>
          <a:xfrm>
            <a:off x="4345457" y="1993557"/>
            <a:ext cx="976186" cy="906162"/>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0" name="Tekstvak 9"/>
          <p:cNvSpPr txBox="1"/>
          <p:nvPr/>
        </p:nvSpPr>
        <p:spPr>
          <a:xfrm>
            <a:off x="1985319" y="5109854"/>
            <a:ext cx="2479589" cy="369332"/>
          </a:xfrm>
          <a:prstGeom prst="rect">
            <a:avLst/>
          </a:prstGeom>
          <a:noFill/>
        </p:spPr>
        <p:txBody>
          <a:bodyPr wrap="square" rtlCol="0">
            <a:spAutoFit/>
          </a:bodyPr>
          <a:lstStyle/>
          <a:p>
            <a:r>
              <a:rPr lang="nl-BE" b="1" dirty="0">
                <a:solidFill>
                  <a:srgbClr val="FFFF00"/>
                </a:solidFill>
              </a:rPr>
              <a:t>Detail schort</a:t>
            </a:r>
          </a:p>
        </p:txBody>
      </p:sp>
      <p:cxnSp>
        <p:nvCxnSpPr>
          <p:cNvPr id="13" name="Rechte verbindingslijn met pijl 12"/>
          <p:cNvCxnSpPr/>
          <p:nvPr/>
        </p:nvCxnSpPr>
        <p:spPr>
          <a:xfrm flipH="1" flipV="1">
            <a:off x="4613189" y="2512541"/>
            <a:ext cx="708454" cy="130157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5127655" y="4893276"/>
            <a:ext cx="1544994" cy="369332"/>
          </a:xfrm>
          <a:prstGeom prst="rect">
            <a:avLst/>
          </a:prstGeom>
          <a:noFill/>
        </p:spPr>
        <p:txBody>
          <a:bodyPr wrap="square" rtlCol="0">
            <a:spAutoFit/>
          </a:bodyPr>
          <a:lstStyle/>
          <a:p>
            <a:r>
              <a:rPr lang="nl-BE" b="1" dirty="0">
                <a:solidFill>
                  <a:srgbClr val="FFFF00"/>
                </a:solidFill>
              </a:rPr>
              <a:t>Detail T-shirt</a:t>
            </a:r>
          </a:p>
        </p:txBody>
      </p:sp>
      <p:sp>
        <p:nvSpPr>
          <p:cNvPr id="15" name="Tekstvak 14"/>
          <p:cNvSpPr txBox="1"/>
          <p:nvPr/>
        </p:nvSpPr>
        <p:spPr>
          <a:xfrm>
            <a:off x="7570401" y="2143892"/>
            <a:ext cx="3937858" cy="2585323"/>
          </a:xfrm>
          <a:prstGeom prst="rect">
            <a:avLst/>
          </a:prstGeom>
          <a:noFill/>
          <a:ln>
            <a:solidFill>
              <a:srgbClr val="00B0F0"/>
            </a:solidFill>
          </a:ln>
        </p:spPr>
        <p:txBody>
          <a:bodyPr wrap="square" rtlCol="0">
            <a:spAutoFit/>
          </a:bodyPr>
          <a:lstStyle/>
          <a:p>
            <a:r>
              <a:rPr lang="nl-BE" dirty="0"/>
              <a:t> 4 personen met een glimlach</a:t>
            </a:r>
          </a:p>
          <a:p>
            <a:r>
              <a:rPr lang="nl-BE" dirty="0"/>
              <a:t> 4 lachende </a:t>
            </a:r>
            <a:r>
              <a:rPr lang="nl-BE" dirty="0" err="1"/>
              <a:t>smileys</a:t>
            </a:r>
            <a:r>
              <a:rPr lang="nl-BE" dirty="0"/>
              <a:t> op hun schort</a:t>
            </a:r>
          </a:p>
          <a:p>
            <a:r>
              <a:rPr lang="nl-BE" dirty="0"/>
              <a:t> 1 lachende </a:t>
            </a:r>
            <a:r>
              <a:rPr lang="nl-BE" dirty="0" err="1"/>
              <a:t>smiley</a:t>
            </a:r>
            <a:r>
              <a:rPr lang="nl-BE" dirty="0"/>
              <a:t> op uitstalraam</a:t>
            </a:r>
          </a:p>
          <a:p>
            <a:r>
              <a:rPr lang="nl-BE" dirty="0"/>
              <a:t> 1 lachende </a:t>
            </a:r>
            <a:r>
              <a:rPr lang="nl-BE" dirty="0" err="1"/>
              <a:t>smiley</a:t>
            </a:r>
            <a:r>
              <a:rPr lang="nl-BE" dirty="0"/>
              <a:t> op </a:t>
            </a:r>
            <a:r>
              <a:rPr lang="nl-BE" dirty="0" err="1"/>
              <a:t>t-shirt</a:t>
            </a:r>
            <a:r>
              <a:rPr lang="nl-BE" dirty="0"/>
              <a:t> dame 3</a:t>
            </a:r>
            <a:r>
              <a:rPr lang="nl-BE" baseline="30000" dirty="0"/>
              <a:t>de</a:t>
            </a:r>
            <a:r>
              <a:rPr lang="nl-BE" dirty="0"/>
              <a:t>             van links  </a:t>
            </a:r>
          </a:p>
          <a:p>
            <a:r>
              <a:rPr lang="nl-BE" dirty="0"/>
              <a:t> 1 lachende </a:t>
            </a:r>
            <a:r>
              <a:rPr lang="nl-BE" dirty="0" err="1"/>
              <a:t>smiley</a:t>
            </a:r>
            <a:r>
              <a:rPr lang="nl-BE" dirty="0"/>
              <a:t> op inkomdeur</a:t>
            </a:r>
          </a:p>
          <a:p>
            <a:r>
              <a:rPr lang="nl-BE" dirty="0"/>
              <a:t>________</a:t>
            </a:r>
          </a:p>
          <a:p>
            <a:r>
              <a:rPr lang="nl-BE" b="1" dirty="0">
                <a:solidFill>
                  <a:srgbClr val="00B0F0"/>
                </a:solidFill>
              </a:rPr>
              <a:t>11</a:t>
            </a:r>
          </a:p>
          <a:p>
            <a:endParaRPr lang="nl-BE" dirty="0"/>
          </a:p>
        </p:txBody>
      </p:sp>
      <p:sp>
        <p:nvSpPr>
          <p:cNvPr id="17" name="Afgeronde rechthoek 16"/>
          <p:cNvSpPr/>
          <p:nvPr/>
        </p:nvSpPr>
        <p:spPr>
          <a:xfrm>
            <a:off x="5626445" y="1780830"/>
            <a:ext cx="1532236" cy="1044747"/>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8" name="Afgeronde rechthoek 17"/>
          <p:cNvSpPr/>
          <p:nvPr/>
        </p:nvSpPr>
        <p:spPr>
          <a:xfrm>
            <a:off x="2821457" y="1684637"/>
            <a:ext cx="424251" cy="374821"/>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2396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013254" y="558993"/>
            <a:ext cx="8954531" cy="2208919"/>
          </a:xfrm>
          <a:ln>
            <a:solidFill>
              <a:srgbClr val="00B0F0"/>
            </a:solidFill>
          </a:ln>
        </p:spPr>
        <p:txBody>
          <a:bodyPr>
            <a:noAutofit/>
          </a:bodyPr>
          <a:lstStyle/>
          <a:p>
            <a:r>
              <a:rPr lang="nl-BE" sz="1400" b="1" dirty="0"/>
              <a:t>Vraag 13 : Noteer op je antwoordenblad voor elk van de vijf onderstaande beweringen een “W” als de bewering WAAR is of “NW” als de bewering NIET WAAR is.</a:t>
            </a:r>
            <a:endParaRPr lang="nl-BE" sz="1400" dirty="0"/>
          </a:p>
          <a:p>
            <a:r>
              <a:rPr lang="nl-BE" sz="1400" b="1" dirty="0"/>
              <a:t>                       A) Er komen 4 ruiten in een ruitvorm voor. </a:t>
            </a:r>
            <a:endParaRPr lang="nl-BE" sz="1400" dirty="0"/>
          </a:p>
          <a:p>
            <a:r>
              <a:rPr lang="nl-BE" sz="1400" b="1" dirty="0"/>
              <a:t>        B) Er komen 2 priemgetallen voor. </a:t>
            </a:r>
            <a:endParaRPr lang="nl-BE" sz="1400" dirty="0"/>
          </a:p>
          <a:p>
            <a:r>
              <a:rPr lang="nl-BE" sz="1400" b="1" dirty="0"/>
              <a:t>C) Er komt een roofdier voor. </a:t>
            </a:r>
            <a:endParaRPr lang="nl-BE" sz="1400" dirty="0"/>
          </a:p>
          <a:p>
            <a:r>
              <a:rPr lang="nl-BE" sz="1400" b="1" dirty="0"/>
              <a:t>                                                                           D) Er komen vijf keer twee opeenvolgende letters uit het alfabet voor. </a:t>
            </a:r>
            <a:endParaRPr lang="nl-BE" sz="1400" dirty="0"/>
          </a:p>
          <a:p>
            <a:r>
              <a:rPr lang="nl-BE" sz="1400" b="1" dirty="0"/>
              <a:t>            E)  Er komt een hemellichaam voor. </a:t>
            </a:r>
            <a:endParaRPr lang="nl-BE" sz="1400" dirty="0"/>
          </a:p>
          <a:p>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13</a:t>
            </a:r>
          </a:p>
        </p:txBody>
      </p:sp>
      <p:sp>
        <p:nvSpPr>
          <p:cNvPr id="19" name="Tekstvak 18"/>
          <p:cNvSpPr txBox="1"/>
          <p:nvPr/>
        </p:nvSpPr>
        <p:spPr>
          <a:xfrm>
            <a:off x="1013255" y="4914555"/>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ANTWOORDEN  VRAAG 13 : A ) W     B) NW    C) W     D) NW      E) NW (facultatief W) </a:t>
            </a:r>
            <a:endParaRPr lang="nl-BE" dirty="0"/>
          </a:p>
        </p:txBody>
      </p:sp>
      <p:pic>
        <p:nvPicPr>
          <p:cNvPr id="12" name="Afbeelding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54" y="2964215"/>
            <a:ext cx="1883718" cy="1076410"/>
          </a:xfrm>
          <a:prstGeom prst="rect">
            <a:avLst/>
          </a:prstGeom>
        </p:spPr>
      </p:pic>
      <p:pic>
        <p:nvPicPr>
          <p:cNvPr id="16" name="Afbeelding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15" y="2999166"/>
            <a:ext cx="2666401" cy="1076410"/>
          </a:xfrm>
          <a:prstGeom prst="rect">
            <a:avLst/>
          </a:prstGeom>
          <a:ln>
            <a:solidFill>
              <a:srgbClr val="FFFF00"/>
            </a:solidFill>
          </a:ln>
        </p:spPr>
      </p:pic>
      <p:pic>
        <p:nvPicPr>
          <p:cNvPr id="20" name="Afbeelding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113" y="3011957"/>
            <a:ext cx="1129788" cy="1076410"/>
          </a:xfrm>
          <a:prstGeom prst="rect">
            <a:avLst/>
          </a:prstGeom>
        </p:spPr>
      </p:pic>
      <p:pic>
        <p:nvPicPr>
          <p:cNvPr id="21" name="Afbeelding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5934" y="2999166"/>
            <a:ext cx="1883721" cy="1076410"/>
          </a:xfrm>
          <a:prstGeom prst="rect">
            <a:avLst/>
          </a:prstGeom>
        </p:spPr>
      </p:pic>
      <p:pic>
        <p:nvPicPr>
          <p:cNvPr id="22" name="Afbeelding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8989" y="3045594"/>
            <a:ext cx="1448954" cy="1073072"/>
          </a:xfrm>
          <a:prstGeom prst="rect">
            <a:avLst/>
          </a:prstGeom>
        </p:spPr>
      </p:pic>
      <p:sp>
        <p:nvSpPr>
          <p:cNvPr id="23" name="Afgeronde rechthoek 22"/>
          <p:cNvSpPr/>
          <p:nvPr/>
        </p:nvSpPr>
        <p:spPr>
          <a:xfrm>
            <a:off x="663203" y="3138616"/>
            <a:ext cx="510746" cy="494270"/>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dirty="0"/>
          </a:p>
        </p:txBody>
      </p:sp>
      <p:sp>
        <p:nvSpPr>
          <p:cNvPr id="24" name="Afgeronde rechthoek 23"/>
          <p:cNvSpPr/>
          <p:nvPr/>
        </p:nvSpPr>
        <p:spPr>
          <a:xfrm>
            <a:off x="1661361" y="3026033"/>
            <a:ext cx="510746" cy="494270"/>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26" name="Afgeronde rechthoek 25"/>
          <p:cNvSpPr/>
          <p:nvPr/>
        </p:nvSpPr>
        <p:spPr>
          <a:xfrm>
            <a:off x="4252988" y="3398586"/>
            <a:ext cx="438833" cy="411892"/>
          </a:xfrm>
          <a:prstGeom prst="roundRect">
            <a:avLst/>
          </a:prstGeom>
          <a:no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27" name="Afgeronde rechthoek 26"/>
          <p:cNvSpPr/>
          <p:nvPr/>
        </p:nvSpPr>
        <p:spPr>
          <a:xfrm>
            <a:off x="5385271" y="3228928"/>
            <a:ext cx="1025863" cy="834769"/>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28" name="Rechthoek 27"/>
          <p:cNvSpPr/>
          <p:nvPr/>
        </p:nvSpPr>
        <p:spPr>
          <a:xfrm>
            <a:off x="2659519" y="3420556"/>
            <a:ext cx="387179" cy="45719"/>
          </a:xfrm>
          <a:prstGeom prst="rect">
            <a:avLst/>
          </a:prstGeom>
          <a:solidFill>
            <a:srgbClr val="FF00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29" name="Rechthoek 28"/>
          <p:cNvSpPr/>
          <p:nvPr/>
        </p:nvSpPr>
        <p:spPr>
          <a:xfrm>
            <a:off x="3369281" y="3720687"/>
            <a:ext cx="298514" cy="45719"/>
          </a:xfrm>
          <a:prstGeom prst="rect">
            <a:avLst/>
          </a:prstGeom>
          <a:solidFill>
            <a:srgbClr val="FF00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30" name="Rechthoek 29"/>
          <p:cNvSpPr/>
          <p:nvPr/>
        </p:nvSpPr>
        <p:spPr>
          <a:xfrm>
            <a:off x="3792294" y="3412318"/>
            <a:ext cx="387179" cy="45719"/>
          </a:xfrm>
          <a:prstGeom prst="rect">
            <a:avLst/>
          </a:prstGeom>
          <a:solidFill>
            <a:srgbClr val="FF00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31" name="Rechthoek 30"/>
          <p:cNvSpPr/>
          <p:nvPr/>
        </p:nvSpPr>
        <p:spPr>
          <a:xfrm>
            <a:off x="7367847" y="3588033"/>
            <a:ext cx="205946" cy="68649"/>
          </a:xfrm>
          <a:prstGeom prst="rect">
            <a:avLst/>
          </a:prstGeom>
          <a:solidFill>
            <a:srgbClr val="FF00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32" name="Tekstvak 31"/>
          <p:cNvSpPr txBox="1"/>
          <p:nvPr/>
        </p:nvSpPr>
        <p:spPr>
          <a:xfrm>
            <a:off x="527222" y="4349920"/>
            <a:ext cx="11038702" cy="461665"/>
          </a:xfrm>
          <a:prstGeom prst="rect">
            <a:avLst/>
          </a:prstGeom>
          <a:noFill/>
          <a:ln>
            <a:solidFill>
              <a:srgbClr val="00B0F0"/>
            </a:solidFill>
          </a:ln>
        </p:spPr>
        <p:txBody>
          <a:bodyPr wrap="square" rtlCol="0">
            <a:spAutoFit/>
          </a:bodyPr>
          <a:lstStyle/>
          <a:p>
            <a:pPr marL="228600" indent="-228600">
              <a:buAutoNum type="alphaUcParenR"/>
            </a:pPr>
            <a:r>
              <a:rPr lang="nl-BE" sz="1200" dirty="0"/>
              <a:t>Een vierkant is geen ruitvorm  B) er staat een decimaal getal 3,5                  C) een leeuw        D) NO / ST / ED / DE (zie </a:t>
            </a:r>
            <a:r>
              <a:rPr lang="nl-BE" sz="1200" dirty="0" err="1"/>
              <a:t>afb.B</a:t>
            </a:r>
            <a:r>
              <a:rPr lang="nl-BE" sz="1200" dirty="0"/>
              <a:t>) / DE / ST / RS                                   E)  de maan</a:t>
            </a:r>
          </a:p>
          <a:p>
            <a:r>
              <a:rPr lang="nl-BE" sz="1200" dirty="0"/>
              <a:t>     Zie Prisma – Van Dale, </a:t>
            </a:r>
            <a:r>
              <a:rPr lang="nl-BE" sz="1200" dirty="0" err="1"/>
              <a:t>enz</a:t>
            </a:r>
            <a:r>
              <a:rPr lang="nl-BE" sz="1200" dirty="0"/>
              <a:t>…          ≠ geen priemgetal                                         roofdier                  5 keer ≠ 7 keer opeenvolgende letters</a:t>
            </a:r>
          </a:p>
        </p:txBody>
      </p:sp>
      <p:cxnSp>
        <p:nvCxnSpPr>
          <p:cNvPr id="6" name="Rechte verbindingslijn met pijl 5"/>
          <p:cNvCxnSpPr/>
          <p:nvPr/>
        </p:nvCxnSpPr>
        <p:spPr>
          <a:xfrm flipH="1" flipV="1">
            <a:off x="8324174" y="3720687"/>
            <a:ext cx="870789" cy="6398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Afbeelding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5700" y="3024521"/>
            <a:ext cx="1385568" cy="1039176"/>
          </a:xfrm>
          <a:prstGeom prst="rect">
            <a:avLst/>
          </a:prstGeom>
        </p:spPr>
      </p:pic>
      <p:cxnSp>
        <p:nvCxnSpPr>
          <p:cNvPr id="10" name="Rechte verbindingslijn met pijl 9"/>
          <p:cNvCxnSpPr/>
          <p:nvPr/>
        </p:nvCxnSpPr>
        <p:spPr>
          <a:xfrm flipH="1" flipV="1">
            <a:off x="7652951" y="3537371"/>
            <a:ext cx="41190" cy="4662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p:cNvCxnSpPr/>
          <p:nvPr/>
        </p:nvCxnSpPr>
        <p:spPr>
          <a:xfrm flipH="1" flipV="1">
            <a:off x="7947372" y="3491637"/>
            <a:ext cx="41190" cy="4662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p:cNvCxnSpPr/>
          <p:nvPr/>
        </p:nvCxnSpPr>
        <p:spPr>
          <a:xfrm flipH="1" flipV="1">
            <a:off x="9838542" y="3597479"/>
            <a:ext cx="41190" cy="4662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p:nvPr/>
        </p:nvCxnSpPr>
        <p:spPr>
          <a:xfrm flipH="1" flipV="1">
            <a:off x="9132852" y="3544109"/>
            <a:ext cx="41190" cy="4662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p:cNvCxnSpPr>
            <a:endCxn id="8" idx="2"/>
          </p:cNvCxnSpPr>
          <p:nvPr/>
        </p:nvCxnSpPr>
        <p:spPr>
          <a:xfrm flipV="1">
            <a:off x="9232629" y="4063697"/>
            <a:ext cx="105855" cy="2968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2743200" y="3588033"/>
            <a:ext cx="303498" cy="369332"/>
          </a:xfrm>
          <a:prstGeom prst="rect">
            <a:avLst/>
          </a:prstGeom>
          <a:noFill/>
          <a:ln w="28575">
            <a:solidFill>
              <a:srgbClr val="FF0000"/>
            </a:solidFill>
          </a:ln>
        </p:spPr>
        <p:txBody>
          <a:bodyPr wrap="square" rtlCol="0">
            <a:spAutoFit/>
          </a:bodyPr>
          <a:lstStyle/>
          <a:p>
            <a:r>
              <a:rPr lang="nl-BE" dirty="0">
                <a:solidFill>
                  <a:srgbClr val="FFFF00"/>
                </a:solidFill>
              </a:rPr>
              <a:t>1</a:t>
            </a:r>
          </a:p>
        </p:txBody>
      </p:sp>
      <p:sp>
        <p:nvSpPr>
          <p:cNvPr id="39" name="Tekstvak 38"/>
          <p:cNvSpPr txBox="1"/>
          <p:nvPr/>
        </p:nvSpPr>
        <p:spPr>
          <a:xfrm>
            <a:off x="3332184" y="3825661"/>
            <a:ext cx="595019" cy="369332"/>
          </a:xfrm>
          <a:prstGeom prst="rect">
            <a:avLst/>
          </a:prstGeom>
          <a:noFill/>
          <a:ln w="28575">
            <a:solidFill>
              <a:srgbClr val="FF0000"/>
            </a:solidFill>
          </a:ln>
        </p:spPr>
        <p:txBody>
          <a:bodyPr wrap="square" rtlCol="0">
            <a:spAutoFit/>
          </a:bodyPr>
          <a:lstStyle/>
          <a:p>
            <a:r>
              <a:rPr lang="nl-BE" dirty="0">
                <a:solidFill>
                  <a:srgbClr val="FFFF00"/>
                </a:solidFill>
              </a:rPr>
              <a:t>2 - 3</a:t>
            </a:r>
          </a:p>
        </p:txBody>
      </p:sp>
      <p:sp>
        <p:nvSpPr>
          <p:cNvPr id="40" name="Tekstvak 39"/>
          <p:cNvSpPr txBox="1"/>
          <p:nvPr/>
        </p:nvSpPr>
        <p:spPr>
          <a:xfrm>
            <a:off x="3915589" y="2869469"/>
            <a:ext cx="263884" cy="369332"/>
          </a:xfrm>
          <a:prstGeom prst="rect">
            <a:avLst/>
          </a:prstGeom>
          <a:noFill/>
          <a:ln w="28575">
            <a:solidFill>
              <a:srgbClr val="FF0000"/>
            </a:solidFill>
          </a:ln>
        </p:spPr>
        <p:txBody>
          <a:bodyPr wrap="square" rtlCol="0">
            <a:spAutoFit/>
          </a:bodyPr>
          <a:lstStyle/>
          <a:p>
            <a:r>
              <a:rPr lang="nl-BE" dirty="0">
                <a:solidFill>
                  <a:srgbClr val="FFFF00"/>
                </a:solidFill>
              </a:rPr>
              <a:t>4</a:t>
            </a:r>
          </a:p>
        </p:txBody>
      </p:sp>
      <p:sp>
        <p:nvSpPr>
          <p:cNvPr id="41" name="Tekstvak 40"/>
          <p:cNvSpPr txBox="1"/>
          <p:nvPr/>
        </p:nvSpPr>
        <p:spPr>
          <a:xfrm>
            <a:off x="7252528" y="3706244"/>
            <a:ext cx="303498" cy="369332"/>
          </a:xfrm>
          <a:prstGeom prst="rect">
            <a:avLst/>
          </a:prstGeom>
          <a:noFill/>
          <a:ln w="28575">
            <a:solidFill>
              <a:srgbClr val="FF0000"/>
            </a:solidFill>
          </a:ln>
        </p:spPr>
        <p:txBody>
          <a:bodyPr wrap="square" rtlCol="0">
            <a:spAutoFit/>
          </a:bodyPr>
          <a:lstStyle/>
          <a:p>
            <a:r>
              <a:rPr lang="nl-BE" dirty="0">
                <a:solidFill>
                  <a:srgbClr val="FFFF00"/>
                </a:solidFill>
              </a:rPr>
              <a:t>5</a:t>
            </a:r>
          </a:p>
        </p:txBody>
      </p:sp>
      <p:sp>
        <p:nvSpPr>
          <p:cNvPr id="43" name="Tekstvak 42"/>
          <p:cNvSpPr txBox="1"/>
          <p:nvPr/>
        </p:nvSpPr>
        <p:spPr>
          <a:xfrm>
            <a:off x="7680595" y="3766406"/>
            <a:ext cx="307968" cy="369332"/>
          </a:xfrm>
          <a:prstGeom prst="rect">
            <a:avLst/>
          </a:prstGeom>
          <a:noFill/>
          <a:ln w="28575">
            <a:solidFill>
              <a:srgbClr val="FF0000"/>
            </a:solidFill>
          </a:ln>
        </p:spPr>
        <p:txBody>
          <a:bodyPr wrap="square" rtlCol="0">
            <a:spAutoFit/>
          </a:bodyPr>
          <a:lstStyle/>
          <a:p>
            <a:r>
              <a:rPr lang="nl-BE" dirty="0">
                <a:solidFill>
                  <a:srgbClr val="FFFF00"/>
                </a:solidFill>
              </a:rPr>
              <a:t>6</a:t>
            </a:r>
          </a:p>
        </p:txBody>
      </p:sp>
      <p:sp>
        <p:nvSpPr>
          <p:cNvPr id="44" name="Tekstvak 43"/>
          <p:cNvSpPr txBox="1"/>
          <p:nvPr/>
        </p:nvSpPr>
        <p:spPr>
          <a:xfrm>
            <a:off x="9333125" y="3630180"/>
            <a:ext cx="307968" cy="369332"/>
          </a:xfrm>
          <a:prstGeom prst="rect">
            <a:avLst/>
          </a:prstGeom>
          <a:noFill/>
          <a:ln w="28575">
            <a:solidFill>
              <a:srgbClr val="FF0000"/>
            </a:solidFill>
          </a:ln>
        </p:spPr>
        <p:txBody>
          <a:bodyPr wrap="square" rtlCol="0">
            <a:spAutoFit/>
          </a:bodyPr>
          <a:lstStyle/>
          <a:p>
            <a:r>
              <a:rPr lang="nl-BE" dirty="0">
                <a:solidFill>
                  <a:srgbClr val="FFFF00"/>
                </a:solidFill>
              </a:rPr>
              <a:t>7</a:t>
            </a:r>
          </a:p>
        </p:txBody>
      </p:sp>
    </p:spTree>
    <p:extLst>
      <p:ext uri="{BB962C8B-B14F-4D97-AF65-F5344CB8AC3E}">
        <p14:creationId xmlns:p14="http://schemas.microsoft.com/office/powerpoint/2010/main" val="330213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013254" y="558994"/>
            <a:ext cx="8328454" cy="520163"/>
          </a:xfrm>
          <a:ln>
            <a:solidFill>
              <a:srgbClr val="00B0F0"/>
            </a:solidFill>
          </a:ln>
        </p:spPr>
        <p:txBody>
          <a:bodyPr>
            <a:noAutofit/>
          </a:bodyPr>
          <a:lstStyle/>
          <a:p>
            <a:r>
              <a:rPr lang="nl-BE" sz="1400" b="1" dirty="0"/>
              <a:t>Vraag 14 :Wat is het woord dat tweemaal voorkomt in een bekend ‘gezegde’ dat hierboven deels wordt weergegeven? Van welk </a:t>
            </a:r>
            <a:r>
              <a:rPr lang="nl-BE" sz="1400" b="1" i="1" dirty="0"/>
              <a:t>‘vreemd’</a:t>
            </a:r>
            <a:r>
              <a:rPr lang="nl-BE" sz="1400" b="1" dirty="0"/>
              <a:t> tienletterwoord maakt het woord dat op de puntjes thuis hoort deel uit?</a:t>
            </a:r>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14</a:t>
            </a:r>
          </a:p>
        </p:txBody>
      </p:sp>
      <p:sp>
        <p:nvSpPr>
          <p:cNvPr id="19" name="Tekstvak 18"/>
          <p:cNvSpPr txBox="1"/>
          <p:nvPr/>
        </p:nvSpPr>
        <p:spPr>
          <a:xfrm>
            <a:off x="1013255" y="4914555"/>
            <a:ext cx="9144000" cy="646331"/>
          </a:xfrm>
          <a:prstGeom prst="rect">
            <a:avLst/>
          </a:prstGeom>
          <a:noFill/>
          <a:ln>
            <a:solidFill>
              <a:srgbClr val="00B0F0"/>
            </a:solidFill>
          </a:ln>
        </p:spPr>
        <p:txBody>
          <a:bodyPr wrap="square" rtlCol="0">
            <a:spAutoFit/>
          </a:bodyPr>
          <a:lstStyle/>
          <a:p>
            <a:r>
              <a:rPr lang="nl-BE" b="1" dirty="0">
                <a:ln>
                  <a:solidFill>
                    <a:srgbClr val="00B0F0"/>
                  </a:solidFill>
                </a:ln>
              </a:rPr>
              <a:t>ANTWOORDEN  VRAAG 14 </a:t>
            </a:r>
            <a:r>
              <a:rPr lang="nl-BE" b="1" dirty="0">
                <a:ln>
                  <a:solidFill>
                    <a:srgbClr val="00B0F0"/>
                  </a:solidFill>
                </a:ln>
                <a:solidFill>
                  <a:srgbClr val="00B0F0"/>
                </a:solidFill>
              </a:rPr>
              <a:t>:  SMART </a:t>
            </a:r>
          </a:p>
          <a:p>
            <a:r>
              <a:rPr lang="nl-BE" b="1" dirty="0">
                <a:ln>
                  <a:solidFill>
                    <a:srgbClr val="00B0F0"/>
                  </a:solidFill>
                </a:ln>
                <a:solidFill>
                  <a:srgbClr val="00B0F0"/>
                </a:solidFill>
              </a:rPr>
              <a:t>			SMARTLIGHT</a:t>
            </a:r>
            <a:endParaRPr lang="nl-BE" dirty="0">
              <a:solidFill>
                <a:srgbClr val="00B0F0"/>
              </a:solidFill>
            </a:endParaRPr>
          </a:p>
        </p:txBody>
      </p:sp>
      <p:sp>
        <p:nvSpPr>
          <p:cNvPr id="2" name="Tekstvak 1"/>
          <p:cNvSpPr txBox="1"/>
          <p:nvPr/>
        </p:nvSpPr>
        <p:spPr>
          <a:xfrm>
            <a:off x="1013254" y="1395114"/>
            <a:ext cx="8328454" cy="369332"/>
          </a:xfrm>
          <a:prstGeom prst="rect">
            <a:avLst/>
          </a:prstGeom>
          <a:noFill/>
        </p:spPr>
        <p:txBody>
          <a:bodyPr wrap="square" rtlCol="0">
            <a:spAutoFit/>
          </a:bodyPr>
          <a:lstStyle/>
          <a:p>
            <a:r>
              <a:rPr lang="nl-BE" dirty="0"/>
              <a:t>Gedeelde </a:t>
            </a:r>
            <a:r>
              <a:rPr lang="nl-BE" b="1" dirty="0">
                <a:solidFill>
                  <a:srgbClr val="00B0F0"/>
                </a:solidFill>
              </a:rPr>
              <a:t>SMART</a:t>
            </a:r>
            <a:r>
              <a:rPr lang="nl-BE" dirty="0"/>
              <a:t> is halve </a:t>
            </a:r>
            <a:r>
              <a:rPr lang="nl-BE" b="1" dirty="0">
                <a:solidFill>
                  <a:srgbClr val="00B0F0"/>
                </a:solidFill>
              </a:rPr>
              <a:t>SMART</a:t>
            </a:r>
            <a:r>
              <a:rPr lang="nl-BE" b="1" dirty="0"/>
              <a:t> </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254" y="2080403"/>
            <a:ext cx="4713230" cy="2104770"/>
          </a:xfrm>
          <a:prstGeom prst="rect">
            <a:avLst/>
          </a:prstGeom>
        </p:spPr>
      </p:pic>
      <p:sp>
        <p:nvSpPr>
          <p:cNvPr id="7" name="Tekstvak 6"/>
          <p:cNvSpPr txBox="1"/>
          <p:nvPr/>
        </p:nvSpPr>
        <p:spPr>
          <a:xfrm>
            <a:off x="6054811" y="2158314"/>
            <a:ext cx="4011827" cy="646331"/>
          </a:xfrm>
          <a:prstGeom prst="rect">
            <a:avLst/>
          </a:prstGeom>
          <a:noFill/>
          <a:ln>
            <a:solidFill>
              <a:srgbClr val="00B0F0"/>
            </a:solidFill>
          </a:ln>
        </p:spPr>
        <p:txBody>
          <a:bodyPr wrap="square" rtlCol="0">
            <a:spAutoFit/>
          </a:bodyPr>
          <a:lstStyle/>
          <a:p>
            <a:r>
              <a:rPr lang="nl-BE" dirty="0"/>
              <a:t>Bij apotheek : bovenaan onder het groene kruis</a:t>
            </a:r>
          </a:p>
        </p:txBody>
      </p:sp>
      <p:sp>
        <p:nvSpPr>
          <p:cNvPr id="8" name="Afgeronde rechthoek 7"/>
          <p:cNvSpPr/>
          <p:nvPr/>
        </p:nvSpPr>
        <p:spPr>
          <a:xfrm>
            <a:off x="1532238" y="2710248"/>
            <a:ext cx="3270421" cy="543697"/>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4699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69773" y="1288630"/>
            <a:ext cx="8435546" cy="1298051"/>
          </a:xfrm>
          <a:ln>
            <a:solidFill>
              <a:srgbClr val="00B0F0"/>
            </a:solidFill>
          </a:ln>
        </p:spPr>
        <p:txBody>
          <a:bodyPr>
            <a:noAutofit/>
          </a:bodyPr>
          <a:lstStyle/>
          <a:p>
            <a:r>
              <a:rPr lang="nl-BE" sz="1400" b="1" dirty="0"/>
              <a:t>Vraag 15 : Welk jaartal komt voor op een witte gevel aan je linkerzijde, net voor je wegopdracht 15 uitvoert?</a:t>
            </a:r>
            <a:endParaRPr lang="nl-BE" sz="1400" dirty="0"/>
          </a:p>
          <a:p>
            <a:r>
              <a:rPr lang="nl-BE" sz="1400" b="1" dirty="0"/>
              <a:t>           Was dit een jaartal uit WO I ? </a:t>
            </a:r>
            <a:endParaRPr lang="nl-BE" sz="1400" dirty="0"/>
          </a:p>
          <a:p>
            <a:r>
              <a:rPr lang="nl-BE" sz="1400" b="1" dirty="0"/>
              <a:t>Zo ja, noteer “oorlog”, </a:t>
            </a:r>
            <a:endParaRPr lang="nl-BE" sz="1400" dirty="0"/>
          </a:p>
          <a:p>
            <a:r>
              <a:rPr lang="nl-BE" sz="1400" b="1" dirty="0"/>
              <a:t>     Zo neen, noteer “vrede”.</a:t>
            </a:r>
            <a:endParaRPr lang="nl-BE" sz="1400" dirty="0"/>
          </a:p>
          <a:p>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15</a:t>
            </a:r>
          </a:p>
        </p:txBody>
      </p:sp>
      <p:sp>
        <p:nvSpPr>
          <p:cNvPr id="19" name="Tekstvak 18"/>
          <p:cNvSpPr txBox="1"/>
          <p:nvPr/>
        </p:nvSpPr>
        <p:spPr>
          <a:xfrm>
            <a:off x="1013255" y="4914555"/>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ANTWOORDEN  VRAAG 15 :  </a:t>
            </a:r>
            <a:r>
              <a:rPr lang="nl-BE" b="1" dirty="0">
                <a:ln>
                  <a:solidFill>
                    <a:srgbClr val="00B0F0"/>
                  </a:solidFill>
                </a:ln>
                <a:solidFill>
                  <a:srgbClr val="00B0F0"/>
                </a:solidFill>
              </a:rPr>
              <a:t>1913 – neen – “vrede”</a:t>
            </a:r>
            <a:endParaRPr lang="nl-BE" dirty="0">
              <a:solidFill>
                <a:srgbClr val="00B0F0"/>
              </a:solidFill>
            </a:endParaRPr>
          </a:p>
        </p:txBody>
      </p:sp>
      <p:sp>
        <p:nvSpPr>
          <p:cNvPr id="8" name="Tekstvak 7"/>
          <p:cNvSpPr txBox="1"/>
          <p:nvPr/>
        </p:nvSpPr>
        <p:spPr>
          <a:xfrm>
            <a:off x="1145059" y="617838"/>
            <a:ext cx="5478163" cy="369332"/>
          </a:xfrm>
          <a:prstGeom prst="rect">
            <a:avLst/>
          </a:prstGeom>
          <a:noFill/>
          <a:ln>
            <a:solidFill>
              <a:srgbClr val="00B0F0"/>
            </a:solidFill>
          </a:ln>
        </p:spPr>
        <p:txBody>
          <a:bodyPr wrap="square" rtlCol="0">
            <a:spAutoFit/>
          </a:bodyPr>
          <a:lstStyle/>
          <a:p>
            <a:r>
              <a:rPr lang="nl-BE" b="1" dirty="0">
                <a:ln>
                  <a:solidFill>
                    <a:srgbClr val="00B0F0"/>
                  </a:solidFill>
                </a:ln>
              </a:rPr>
              <a:t>Tussenvraag</a:t>
            </a:r>
            <a:r>
              <a:rPr lang="nl-BE" dirty="0"/>
              <a:t> : karamellenversje : </a:t>
            </a:r>
            <a:r>
              <a:rPr lang="nl-BE" b="1" dirty="0">
                <a:ln>
                  <a:solidFill>
                    <a:srgbClr val="00B0F0"/>
                  </a:solidFill>
                </a:ln>
              </a:rPr>
              <a:t>Antwoord </a:t>
            </a:r>
            <a:r>
              <a:rPr lang="nl-BE" b="1" dirty="0">
                <a:ln>
                  <a:solidFill>
                    <a:srgbClr val="00B0F0"/>
                  </a:solidFill>
                </a:ln>
                <a:solidFill>
                  <a:srgbClr val="00B0F0"/>
                </a:solidFill>
              </a:rPr>
              <a:t>= (LED)LAMP </a:t>
            </a: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6767" y="2667882"/>
            <a:ext cx="1443648" cy="1082736"/>
          </a:xfrm>
          <a:prstGeom prst="rect">
            <a:avLst/>
          </a:prstGeom>
        </p:spPr>
      </p:pic>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1186" y="2667882"/>
            <a:ext cx="1443648" cy="1082736"/>
          </a:xfrm>
          <a:prstGeom prst="rect">
            <a:avLst/>
          </a:prstGeom>
        </p:spPr>
      </p:pic>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5605" y="2667882"/>
            <a:ext cx="1456071" cy="1092053"/>
          </a:xfrm>
          <a:prstGeom prst="rect">
            <a:avLst/>
          </a:prstGeom>
        </p:spPr>
      </p:pic>
      <p:pic>
        <p:nvPicPr>
          <p:cNvPr id="12" name="Afbeelding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2447" y="2667882"/>
            <a:ext cx="1446753" cy="1085065"/>
          </a:xfrm>
          <a:prstGeom prst="rect">
            <a:avLst/>
          </a:prstGeom>
        </p:spPr>
      </p:pic>
      <p:pic>
        <p:nvPicPr>
          <p:cNvPr id="13" name="Afbeelding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0731" y="79458"/>
            <a:ext cx="1535345" cy="1151509"/>
          </a:xfrm>
          <a:prstGeom prst="rect">
            <a:avLst/>
          </a:prstGeom>
        </p:spPr>
      </p:pic>
      <p:pic>
        <p:nvPicPr>
          <p:cNvPr id="14" name="Afbeelding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7" y="2667882"/>
            <a:ext cx="2008009" cy="2006455"/>
          </a:xfrm>
          <a:prstGeom prst="rect">
            <a:avLst/>
          </a:prstGeom>
        </p:spPr>
      </p:pic>
    </p:spTree>
    <p:extLst>
      <p:ext uri="{BB962C8B-B14F-4D97-AF65-F5344CB8AC3E}">
        <p14:creationId xmlns:p14="http://schemas.microsoft.com/office/powerpoint/2010/main" val="1958231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013253" y="558994"/>
            <a:ext cx="8740347" cy="836120"/>
          </a:xfrm>
          <a:ln>
            <a:solidFill>
              <a:srgbClr val="00B0F0"/>
            </a:solidFill>
          </a:ln>
        </p:spPr>
        <p:txBody>
          <a:bodyPr>
            <a:noAutofit/>
          </a:bodyPr>
          <a:lstStyle/>
          <a:p>
            <a:r>
              <a:rPr lang="nl-BE" sz="1400" b="1" dirty="0"/>
              <a:t>Vraag 16 : In hoeveel woorden die voorkomen op of aan het stenen huisje dat dienst doet als elektriciteitscabine, zit de woordgroep ‘ON’ verborgen?</a:t>
            </a:r>
            <a:endParaRPr lang="nl-BE" sz="1400" dirty="0"/>
          </a:p>
          <a:p>
            <a:r>
              <a:rPr lang="nl-BE" sz="1400" b="1" dirty="0"/>
              <a:t>K.U. : 4 – 5 – 6 – 7 – 8 – 9 – 10. </a:t>
            </a:r>
            <a:endParaRPr lang="nl-BE" sz="1400" dirty="0"/>
          </a:p>
          <a:p>
            <a:r>
              <a:rPr lang="nl-BE" sz="1400" i="1" dirty="0"/>
              <a:t> </a:t>
            </a:r>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16</a:t>
            </a:r>
          </a:p>
        </p:txBody>
      </p:sp>
      <p:sp>
        <p:nvSpPr>
          <p:cNvPr id="19" name="Tekstvak 18"/>
          <p:cNvSpPr txBox="1"/>
          <p:nvPr/>
        </p:nvSpPr>
        <p:spPr>
          <a:xfrm>
            <a:off x="1013253" y="4963983"/>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  VRAAG 16 : </a:t>
            </a:r>
            <a:r>
              <a:rPr lang="nl-BE" b="1" dirty="0">
                <a:ln>
                  <a:solidFill>
                    <a:srgbClr val="00B0F0"/>
                  </a:solidFill>
                </a:ln>
                <a:solidFill>
                  <a:srgbClr val="00B0F0"/>
                </a:solidFill>
              </a:rPr>
              <a:t>10</a:t>
            </a:r>
            <a:endParaRPr lang="nl-BE" dirty="0">
              <a:solidFill>
                <a:srgbClr val="00B0F0"/>
              </a:solidFill>
            </a:endParaRP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254" y="1548712"/>
            <a:ext cx="2487828" cy="1865871"/>
          </a:xfrm>
          <a:prstGeom prst="rect">
            <a:avLst/>
          </a:prstGeom>
        </p:spPr>
      </p:pic>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2112" y="1548712"/>
            <a:ext cx="2485078" cy="1863808"/>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423" y="1548712"/>
            <a:ext cx="3435177" cy="2576383"/>
          </a:xfrm>
          <a:prstGeom prst="rect">
            <a:avLst/>
          </a:prstGeom>
        </p:spPr>
      </p:pic>
      <p:sp>
        <p:nvSpPr>
          <p:cNvPr id="11" name="Tekstvak 10"/>
          <p:cNvSpPr txBox="1"/>
          <p:nvPr/>
        </p:nvSpPr>
        <p:spPr>
          <a:xfrm>
            <a:off x="1013253" y="3641124"/>
            <a:ext cx="5123937" cy="923330"/>
          </a:xfrm>
          <a:prstGeom prst="rect">
            <a:avLst/>
          </a:prstGeom>
          <a:noFill/>
          <a:ln>
            <a:solidFill>
              <a:srgbClr val="00B0F0"/>
            </a:solidFill>
          </a:ln>
        </p:spPr>
        <p:txBody>
          <a:bodyPr wrap="square" rtlCol="0">
            <a:spAutoFit/>
          </a:bodyPr>
          <a:lstStyle/>
          <a:p>
            <a:r>
              <a:rPr lang="nl-BE" dirty="0"/>
              <a:t>2x </a:t>
            </a:r>
            <a:r>
              <a:rPr lang="nl-BE" dirty="0" err="1"/>
              <a:t>Rens</a:t>
            </a:r>
            <a:r>
              <a:rPr lang="nl-BE" b="1" dirty="0" err="1">
                <a:solidFill>
                  <a:srgbClr val="00B0F0"/>
                </a:solidFill>
              </a:rPr>
              <a:t>ON</a:t>
            </a:r>
            <a:r>
              <a:rPr lang="nl-BE" dirty="0">
                <a:solidFill>
                  <a:srgbClr val="00B0F0"/>
                </a:solidFill>
              </a:rPr>
              <a:t> </a:t>
            </a:r>
            <a:r>
              <a:rPr lang="nl-BE" dirty="0"/>
              <a:t>– 2x </a:t>
            </a:r>
            <a:r>
              <a:rPr lang="nl-BE" dirty="0" err="1"/>
              <a:t>Lithobet</a:t>
            </a:r>
            <a:r>
              <a:rPr lang="nl-BE" b="1" dirty="0" err="1">
                <a:solidFill>
                  <a:srgbClr val="00B0F0"/>
                </a:solidFill>
              </a:rPr>
              <a:t>ON</a:t>
            </a:r>
            <a:r>
              <a:rPr lang="nl-BE" dirty="0"/>
              <a:t> – 1x </a:t>
            </a:r>
            <a:r>
              <a:rPr lang="nl-BE" dirty="0" err="1"/>
              <a:t>C</a:t>
            </a:r>
            <a:r>
              <a:rPr lang="nl-BE" b="1" dirty="0" err="1">
                <a:solidFill>
                  <a:srgbClr val="00B0F0"/>
                </a:solidFill>
              </a:rPr>
              <a:t>ON</a:t>
            </a:r>
            <a:r>
              <a:rPr lang="nl-BE" dirty="0" err="1"/>
              <a:t>troleorganisme</a:t>
            </a:r>
            <a:r>
              <a:rPr lang="nl-BE" dirty="0"/>
              <a:t> – 1x </a:t>
            </a:r>
            <a:r>
              <a:rPr lang="nl-BE" dirty="0" err="1"/>
              <a:t>C</a:t>
            </a:r>
            <a:r>
              <a:rPr lang="nl-BE" b="1" dirty="0" err="1">
                <a:solidFill>
                  <a:srgbClr val="00B0F0"/>
                </a:solidFill>
              </a:rPr>
              <a:t>ON</a:t>
            </a:r>
            <a:r>
              <a:rPr lang="nl-BE" dirty="0" err="1"/>
              <a:t>trole</a:t>
            </a:r>
            <a:r>
              <a:rPr lang="nl-BE" dirty="0"/>
              <a:t> – 1x </a:t>
            </a:r>
            <a:r>
              <a:rPr lang="nl-BE" dirty="0" err="1"/>
              <a:t>Tensi</a:t>
            </a:r>
            <a:r>
              <a:rPr lang="nl-BE" b="1" dirty="0" err="1">
                <a:solidFill>
                  <a:srgbClr val="00B0F0"/>
                </a:solidFill>
              </a:rPr>
              <a:t>ON</a:t>
            </a:r>
            <a:r>
              <a:rPr lang="nl-BE" dirty="0">
                <a:solidFill>
                  <a:srgbClr val="00B0F0"/>
                </a:solidFill>
              </a:rPr>
              <a:t> </a:t>
            </a:r>
            <a:r>
              <a:rPr lang="nl-BE" dirty="0"/>
              <a:t>– 1x </a:t>
            </a:r>
            <a:r>
              <a:rPr lang="nl-BE" dirty="0" err="1"/>
              <a:t>Positi</a:t>
            </a:r>
            <a:r>
              <a:rPr lang="nl-BE" b="1" dirty="0" err="1">
                <a:solidFill>
                  <a:srgbClr val="00B0F0"/>
                </a:solidFill>
              </a:rPr>
              <a:t>ON</a:t>
            </a:r>
            <a:r>
              <a:rPr lang="nl-BE" dirty="0" err="1"/>
              <a:t>ering</a:t>
            </a:r>
            <a:r>
              <a:rPr lang="nl-BE" dirty="0"/>
              <a:t> – </a:t>
            </a:r>
          </a:p>
          <a:p>
            <a:r>
              <a:rPr lang="nl-BE" dirty="0"/>
              <a:t>1x </a:t>
            </a:r>
            <a:r>
              <a:rPr lang="nl-BE" dirty="0" err="1"/>
              <a:t>Positi</a:t>
            </a:r>
            <a:r>
              <a:rPr lang="nl-BE" b="1" dirty="0" err="1">
                <a:solidFill>
                  <a:srgbClr val="00B0F0"/>
                </a:solidFill>
              </a:rPr>
              <a:t>ON</a:t>
            </a:r>
            <a:r>
              <a:rPr lang="nl-BE" dirty="0" err="1"/>
              <a:t>ement</a:t>
            </a:r>
            <a:r>
              <a:rPr lang="nl-BE" dirty="0"/>
              <a:t> -1x </a:t>
            </a:r>
            <a:r>
              <a:rPr lang="nl-BE" dirty="0" err="1"/>
              <a:t>Prof</a:t>
            </a:r>
            <a:r>
              <a:rPr lang="nl-BE" b="1" dirty="0" err="1">
                <a:solidFill>
                  <a:srgbClr val="00B0F0"/>
                </a:solidFill>
              </a:rPr>
              <a:t>ON</a:t>
            </a:r>
            <a:r>
              <a:rPr lang="nl-BE" dirty="0" err="1"/>
              <a:t>deur</a:t>
            </a:r>
            <a:r>
              <a:rPr lang="nl-BE" dirty="0"/>
              <a:t> = </a:t>
            </a:r>
            <a:r>
              <a:rPr lang="nl-BE" b="1" dirty="0">
                <a:solidFill>
                  <a:srgbClr val="00B0F0"/>
                </a:solidFill>
              </a:rPr>
              <a:t>10x ‘ON’</a:t>
            </a:r>
          </a:p>
        </p:txBody>
      </p:sp>
    </p:spTree>
    <p:extLst>
      <p:ext uri="{BB962C8B-B14F-4D97-AF65-F5344CB8AC3E}">
        <p14:creationId xmlns:p14="http://schemas.microsoft.com/office/powerpoint/2010/main" val="21947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80302" y="558994"/>
            <a:ext cx="8715634" cy="697670"/>
          </a:xfrm>
          <a:ln>
            <a:solidFill>
              <a:srgbClr val="00B0F0"/>
            </a:solidFill>
          </a:ln>
        </p:spPr>
        <p:txBody>
          <a:bodyPr>
            <a:noAutofit/>
          </a:bodyPr>
          <a:lstStyle/>
          <a:p>
            <a:pPr>
              <a:lnSpc>
                <a:spcPct val="107000"/>
              </a:lnSpc>
              <a:spcAft>
                <a:spcPts val="0"/>
              </a:spcAft>
            </a:pPr>
            <a:r>
              <a:rPr lang="nl-BE" sz="1400" b="1" dirty="0">
                <a:latin typeface="Calibri" panose="020F0502020204030204" pitchFamily="34" charset="0"/>
                <a:ea typeface="Calibri" panose="020F0502020204030204" pitchFamily="34" charset="0"/>
                <a:cs typeface="Times New Roman" panose="02020603050405020304" pitchFamily="18" charset="0"/>
              </a:rPr>
              <a:t>Vraag 17 : Wat is het totaal van de in centimeter vermelde afmetingen </a:t>
            </a:r>
            <a:endParaRPr lang="nl-B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400" b="1" dirty="0">
                <a:latin typeface="Calibri" panose="020F0502020204030204" pitchFamily="34" charset="0"/>
                <a:ea typeface="Calibri" panose="020F0502020204030204" pitchFamily="34" charset="0"/>
                <a:cs typeface="Times New Roman" panose="02020603050405020304" pitchFamily="18" charset="0"/>
              </a:rPr>
              <a:t>op of aan de stenen elektriciteitscabine? </a:t>
            </a:r>
            <a:endParaRPr lang="nl-BE" sz="1200" dirty="0">
              <a:latin typeface="Calibri" panose="020F0502020204030204" pitchFamily="34" charset="0"/>
              <a:ea typeface="Calibri" panose="020F0502020204030204" pitchFamily="34" charset="0"/>
              <a:cs typeface="Times New Roman" panose="02020603050405020304" pitchFamily="18" charset="0"/>
            </a:endParaRPr>
          </a:p>
          <a:p>
            <a:r>
              <a:rPr lang="nl-BE" sz="1400" i="1" dirty="0"/>
              <a:t> </a:t>
            </a:r>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17</a:t>
            </a:r>
          </a:p>
        </p:txBody>
      </p:sp>
      <p:sp>
        <p:nvSpPr>
          <p:cNvPr id="19" name="Tekstvak 18"/>
          <p:cNvSpPr txBox="1"/>
          <p:nvPr/>
        </p:nvSpPr>
        <p:spPr>
          <a:xfrm>
            <a:off x="1013253" y="4963983"/>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  VRAAG 17 : </a:t>
            </a:r>
            <a:r>
              <a:rPr lang="nl-BE" b="1" dirty="0">
                <a:ln>
                  <a:solidFill>
                    <a:srgbClr val="00B0F0"/>
                  </a:solidFill>
                </a:ln>
                <a:solidFill>
                  <a:srgbClr val="00B0F0"/>
                </a:solidFill>
              </a:rPr>
              <a:t>785 cm</a:t>
            </a:r>
            <a:endParaRPr lang="nl-BE" dirty="0">
              <a:solidFill>
                <a:srgbClr val="00B0F0"/>
              </a:solidFill>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53" y="1488646"/>
            <a:ext cx="4673600" cy="1854200"/>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325" y="1515888"/>
            <a:ext cx="2055327" cy="1826957"/>
          </a:xfrm>
          <a:prstGeom prst="rect">
            <a:avLst/>
          </a:prstGeom>
        </p:spPr>
      </p:pic>
      <p:sp>
        <p:nvSpPr>
          <p:cNvPr id="8" name="Tekstvak 7"/>
          <p:cNvSpPr txBox="1"/>
          <p:nvPr/>
        </p:nvSpPr>
        <p:spPr>
          <a:xfrm>
            <a:off x="1013253" y="3682314"/>
            <a:ext cx="4736758" cy="523220"/>
          </a:xfrm>
          <a:prstGeom prst="rect">
            <a:avLst/>
          </a:prstGeom>
          <a:noFill/>
          <a:ln>
            <a:solidFill>
              <a:srgbClr val="00B0F0"/>
            </a:solidFill>
          </a:ln>
        </p:spPr>
        <p:txBody>
          <a:bodyPr wrap="square" rtlCol="0">
            <a:spAutoFit/>
          </a:bodyPr>
          <a:lstStyle/>
          <a:p>
            <a:r>
              <a:rPr lang="nl-BE" sz="1400" dirty="0"/>
              <a:t>Voorkant cabine : 71 cm + 86 cm + 104 cm + 77 cm + 77 cm + 77 cm + 206 cm = </a:t>
            </a:r>
            <a:r>
              <a:rPr lang="nl-BE" sz="1400" b="1" dirty="0">
                <a:solidFill>
                  <a:srgbClr val="00B0F0"/>
                </a:solidFill>
              </a:rPr>
              <a:t>698 cm</a:t>
            </a:r>
          </a:p>
        </p:txBody>
      </p:sp>
      <p:sp>
        <p:nvSpPr>
          <p:cNvPr id="9" name="Tekstvak 8"/>
          <p:cNvSpPr txBox="1"/>
          <p:nvPr/>
        </p:nvSpPr>
        <p:spPr>
          <a:xfrm>
            <a:off x="6615325" y="3602070"/>
            <a:ext cx="2800524" cy="307777"/>
          </a:xfrm>
          <a:prstGeom prst="rect">
            <a:avLst/>
          </a:prstGeom>
          <a:noFill/>
          <a:ln>
            <a:solidFill>
              <a:srgbClr val="00B0F0"/>
            </a:solidFill>
          </a:ln>
        </p:spPr>
        <p:txBody>
          <a:bodyPr wrap="square" rtlCol="0">
            <a:spAutoFit/>
          </a:bodyPr>
          <a:lstStyle/>
          <a:p>
            <a:r>
              <a:rPr lang="nl-BE" sz="1400" dirty="0"/>
              <a:t>Achterkant cabine = </a:t>
            </a:r>
            <a:r>
              <a:rPr lang="nl-BE" sz="1400" b="1" dirty="0">
                <a:solidFill>
                  <a:srgbClr val="00B0F0"/>
                </a:solidFill>
              </a:rPr>
              <a:t>87 cm</a:t>
            </a:r>
          </a:p>
        </p:txBody>
      </p:sp>
      <p:sp>
        <p:nvSpPr>
          <p:cNvPr id="10" name="Tekstvak 9"/>
          <p:cNvSpPr txBox="1"/>
          <p:nvPr/>
        </p:nvSpPr>
        <p:spPr>
          <a:xfrm>
            <a:off x="4654378" y="4291914"/>
            <a:ext cx="2982098" cy="369332"/>
          </a:xfrm>
          <a:prstGeom prst="rect">
            <a:avLst/>
          </a:prstGeom>
          <a:noFill/>
          <a:ln>
            <a:solidFill>
              <a:srgbClr val="00B0F0"/>
            </a:solidFill>
          </a:ln>
        </p:spPr>
        <p:txBody>
          <a:bodyPr wrap="square" rtlCol="0">
            <a:spAutoFit/>
          </a:bodyPr>
          <a:lstStyle/>
          <a:p>
            <a:r>
              <a:rPr lang="nl-BE" dirty="0"/>
              <a:t>698 cm + 87 cm = 785 cm</a:t>
            </a:r>
          </a:p>
        </p:txBody>
      </p:sp>
    </p:spTree>
    <p:extLst>
      <p:ext uri="{BB962C8B-B14F-4D97-AF65-F5344CB8AC3E}">
        <p14:creationId xmlns:p14="http://schemas.microsoft.com/office/powerpoint/2010/main" val="199230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565190" y="601363"/>
            <a:ext cx="8633253" cy="469556"/>
          </a:xfrm>
          <a:ln>
            <a:solidFill>
              <a:srgbClr val="00B0F0"/>
            </a:solidFill>
          </a:ln>
        </p:spPr>
        <p:txBody>
          <a:bodyPr>
            <a:normAutofit/>
          </a:bodyPr>
          <a:lstStyle/>
          <a:p>
            <a:r>
              <a:rPr lang="nl-BE" dirty="0"/>
              <a:t>Vervolg antwoorden vraag 1 </a:t>
            </a:r>
          </a:p>
        </p:txBody>
      </p:sp>
      <p:sp>
        <p:nvSpPr>
          <p:cNvPr id="4" name="Rechthoek 3"/>
          <p:cNvSpPr/>
          <p:nvPr/>
        </p:nvSpPr>
        <p:spPr>
          <a:xfrm>
            <a:off x="10972800" y="0"/>
            <a:ext cx="1219200"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1145794" y="-62136"/>
            <a:ext cx="667265" cy="1569660"/>
          </a:xfrm>
          <a:prstGeom prst="rect">
            <a:avLst/>
          </a:prstGeom>
          <a:noFill/>
        </p:spPr>
        <p:txBody>
          <a:bodyPr wrap="square" rtlCol="0">
            <a:spAutoFit/>
          </a:bodyPr>
          <a:lstStyle/>
          <a:p>
            <a:r>
              <a:rPr lang="nl-BE" sz="9600" b="1" dirty="0">
                <a:ln w="22225">
                  <a:solidFill>
                    <a:schemeClr val="accent2"/>
                  </a:solidFill>
                  <a:prstDash val="solid"/>
                </a:ln>
                <a:solidFill>
                  <a:schemeClr val="accent2">
                    <a:lumMod val="40000"/>
                    <a:lumOff val="60000"/>
                  </a:schemeClr>
                </a:solidFill>
              </a:rPr>
              <a:t>1</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5191" y="1274495"/>
            <a:ext cx="1324478" cy="1788232"/>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663" y="1272082"/>
            <a:ext cx="2950959" cy="1790645"/>
          </a:xfrm>
          <a:prstGeom prst="rect">
            <a:avLst/>
          </a:prstGeom>
        </p:spPr>
      </p:pic>
      <p:sp>
        <p:nvSpPr>
          <p:cNvPr id="8" name="Tekstvak 7"/>
          <p:cNvSpPr txBox="1"/>
          <p:nvPr/>
        </p:nvSpPr>
        <p:spPr>
          <a:xfrm>
            <a:off x="1565190" y="3328086"/>
            <a:ext cx="5890053" cy="646331"/>
          </a:xfrm>
          <a:prstGeom prst="rect">
            <a:avLst/>
          </a:prstGeom>
          <a:noFill/>
          <a:ln>
            <a:solidFill>
              <a:srgbClr val="00B0F0"/>
            </a:solidFill>
          </a:ln>
        </p:spPr>
        <p:txBody>
          <a:bodyPr wrap="square" rtlCol="0">
            <a:spAutoFit/>
          </a:bodyPr>
          <a:lstStyle/>
          <a:p>
            <a:r>
              <a:rPr lang="nl-BE" dirty="0"/>
              <a:t>Nabij de glasbak zag je ook volgende borden : op beide borden was er geen hoofdletter </a:t>
            </a:r>
            <a:r>
              <a:rPr lang="nl-BE" dirty="0" err="1"/>
              <a:t>‘M</a:t>
            </a:r>
            <a:r>
              <a:rPr lang="nl-BE" dirty="0"/>
              <a:t>’ = </a:t>
            </a:r>
            <a:r>
              <a:rPr lang="nl-BE" b="1" dirty="0">
                <a:solidFill>
                  <a:srgbClr val="0070C0"/>
                </a:solidFill>
              </a:rPr>
              <a:t>minder dan 1 </a:t>
            </a:r>
          </a:p>
        </p:txBody>
      </p:sp>
      <p:sp>
        <p:nvSpPr>
          <p:cNvPr id="19" name="Tekstvak 18"/>
          <p:cNvSpPr txBox="1"/>
          <p:nvPr/>
        </p:nvSpPr>
        <p:spPr>
          <a:xfrm>
            <a:off x="1556953" y="4519675"/>
            <a:ext cx="7315200" cy="800219"/>
          </a:xfrm>
          <a:prstGeom prst="rect">
            <a:avLst/>
          </a:prstGeom>
          <a:noFill/>
          <a:ln w="28575">
            <a:solidFill>
              <a:srgbClr val="00B0F0"/>
            </a:solidFill>
          </a:ln>
        </p:spPr>
        <p:txBody>
          <a:bodyPr wrap="square" rtlCol="0">
            <a:spAutoFit/>
          </a:bodyPr>
          <a:lstStyle/>
          <a:p>
            <a:r>
              <a:rPr lang="nl-BE" sz="2800" b="1" dirty="0">
                <a:ln>
                  <a:solidFill>
                    <a:srgbClr val="00B0F0"/>
                  </a:solidFill>
                </a:ln>
              </a:rPr>
              <a:t>ANTWOORDEN VRAAG 1 : </a:t>
            </a:r>
            <a:r>
              <a:rPr lang="nl-BE" sz="2800" b="1" dirty="0">
                <a:ln>
                  <a:solidFill>
                    <a:srgbClr val="00B0F0"/>
                  </a:solidFill>
                </a:ln>
                <a:solidFill>
                  <a:srgbClr val="0070C0"/>
                </a:solidFill>
              </a:rPr>
              <a:t>minder dan 1 – 4 – 8</a:t>
            </a:r>
          </a:p>
          <a:p>
            <a:r>
              <a:rPr lang="nl-BE" b="1" dirty="0">
                <a:ln>
                  <a:solidFill>
                    <a:srgbClr val="00B0F0"/>
                  </a:solidFill>
                </a:ln>
                <a:solidFill>
                  <a:srgbClr val="0070C0"/>
                </a:solidFill>
              </a:rPr>
              <a:t> </a:t>
            </a:r>
          </a:p>
        </p:txBody>
      </p:sp>
    </p:spTree>
    <p:extLst>
      <p:ext uri="{BB962C8B-B14F-4D97-AF65-F5344CB8AC3E}">
        <p14:creationId xmlns:p14="http://schemas.microsoft.com/office/powerpoint/2010/main" val="4094727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80302" y="558994"/>
            <a:ext cx="8756822" cy="836120"/>
          </a:xfrm>
          <a:ln>
            <a:solidFill>
              <a:srgbClr val="00B0F0"/>
            </a:solidFill>
          </a:ln>
        </p:spPr>
        <p:txBody>
          <a:bodyPr>
            <a:noAutofit/>
          </a:bodyPr>
          <a:lstStyle/>
          <a:p>
            <a:r>
              <a:rPr lang="nl-BE" sz="1400" b="1" dirty="0"/>
              <a:t>Vraag 18 : Welke naam van een ‘</a:t>
            </a:r>
            <a:r>
              <a:rPr lang="nl-BE" sz="1400" b="1" i="1" dirty="0"/>
              <a:t>vreemd</a:t>
            </a:r>
            <a:r>
              <a:rPr lang="nl-BE" sz="1400" b="1" dirty="0"/>
              <a:t>’ land bemerk je nabij het zwarte hekken met 2 hoekpilaren waarop een schedel en knoken voorkomen? </a:t>
            </a:r>
            <a:endParaRPr lang="nl-BE" sz="1400" dirty="0"/>
          </a:p>
          <a:p>
            <a:r>
              <a:rPr lang="nl-BE" sz="1400" b="1" dirty="0"/>
              <a:t>K.U. : The Netherlands – France – Germany – Belgium – Spain. </a:t>
            </a:r>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18</a:t>
            </a:r>
          </a:p>
        </p:txBody>
      </p:sp>
      <p:sp>
        <p:nvSpPr>
          <p:cNvPr id="19" name="Tekstvak 18"/>
          <p:cNvSpPr txBox="1"/>
          <p:nvPr/>
        </p:nvSpPr>
        <p:spPr>
          <a:xfrm>
            <a:off x="1013253" y="4963983"/>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 VRAAG 18 : </a:t>
            </a:r>
            <a:r>
              <a:rPr lang="nl-BE" b="1" dirty="0">
                <a:ln>
                  <a:solidFill>
                    <a:srgbClr val="00B0F0"/>
                  </a:solidFill>
                </a:ln>
                <a:solidFill>
                  <a:srgbClr val="00B0F0"/>
                </a:solidFill>
              </a:rPr>
              <a:t>Germany</a:t>
            </a:r>
            <a:endParaRPr lang="nl-BE" dirty="0">
              <a:solidFill>
                <a:srgbClr val="00B0F0"/>
              </a:solidFill>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566" y="1637612"/>
            <a:ext cx="4729894" cy="2856472"/>
          </a:xfrm>
          <a:prstGeom prst="rect">
            <a:avLst/>
          </a:prstGeom>
        </p:spPr>
      </p:pic>
      <p:sp>
        <p:nvSpPr>
          <p:cNvPr id="6" name="Afgeronde rechthoek 5"/>
          <p:cNvSpPr/>
          <p:nvPr/>
        </p:nvSpPr>
        <p:spPr>
          <a:xfrm>
            <a:off x="4324865" y="3262184"/>
            <a:ext cx="659027" cy="345989"/>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76251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079156" y="515438"/>
            <a:ext cx="8756822" cy="836120"/>
          </a:xfrm>
          <a:ln>
            <a:solidFill>
              <a:srgbClr val="00B0F0"/>
            </a:solidFill>
          </a:ln>
        </p:spPr>
        <p:txBody>
          <a:bodyPr>
            <a:noAutofit/>
          </a:bodyPr>
          <a:lstStyle/>
          <a:p>
            <a:r>
              <a:rPr lang="nl-BE" sz="1400" b="1" dirty="0"/>
              <a:t>Vraag 19 : Welke van onderstaande gegevens komen voor vanaf wegopdracht 18 tot en met wegopdracht 19?   </a:t>
            </a:r>
            <a:endParaRPr lang="nl-BE" sz="1400" dirty="0"/>
          </a:p>
          <a:p>
            <a:r>
              <a:rPr lang="nl-BE" sz="1400" b="1" dirty="0"/>
              <a:t>M.A.: “OSSENKOPPERS” – “AQUAPAK” – 5 leeuwen – “I880” – “</a:t>
            </a:r>
            <a:r>
              <a:rPr lang="nl-BE" sz="1400" b="1" dirty="0" err="1"/>
              <a:t>Quisine</a:t>
            </a:r>
            <a:r>
              <a:rPr lang="nl-BE" sz="1400" b="1" dirty="0"/>
              <a:t>”.</a:t>
            </a:r>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19</a:t>
            </a:r>
          </a:p>
        </p:txBody>
      </p:sp>
      <p:sp>
        <p:nvSpPr>
          <p:cNvPr id="19" name="Tekstvak 18"/>
          <p:cNvSpPr txBox="1"/>
          <p:nvPr/>
        </p:nvSpPr>
        <p:spPr>
          <a:xfrm>
            <a:off x="1046204" y="5697151"/>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ANTWOORDEN VRAAG 19 : </a:t>
            </a:r>
            <a:r>
              <a:rPr lang="nl-BE" b="1" dirty="0">
                <a:ln>
                  <a:solidFill>
                    <a:srgbClr val="00B0F0"/>
                  </a:solidFill>
                </a:ln>
                <a:solidFill>
                  <a:srgbClr val="00B0F0"/>
                </a:solidFill>
              </a:rPr>
              <a:t>“AQUAPAK”</a:t>
            </a:r>
            <a:endParaRPr lang="nl-BE" dirty="0">
              <a:solidFill>
                <a:srgbClr val="00B0F0"/>
              </a:solidFill>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867" y="1493858"/>
            <a:ext cx="1911179" cy="1404848"/>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875" y="3635523"/>
            <a:ext cx="1979923" cy="976994"/>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7775" y="3579945"/>
            <a:ext cx="2162835" cy="1476634"/>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980302" y="1439421"/>
            <a:ext cx="1805975" cy="1514863"/>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9755" y="3579945"/>
            <a:ext cx="1968844" cy="1476634"/>
          </a:xfrm>
          <a:prstGeom prst="rect">
            <a:avLst/>
          </a:prstGeom>
        </p:spPr>
      </p:pic>
      <p:sp>
        <p:nvSpPr>
          <p:cNvPr id="10" name="Afgeronde rechthoek 9"/>
          <p:cNvSpPr/>
          <p:nvPr/>
        </p:nvSpPr>
        <p:spPr>
          <a:xfrm>
            <a:off x="1662360" y="3703982"/>
            <a:ext cx="560173" cy="3212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Afgeronde rechthoek 14"/>
          <p:cNvSpPr/>
          <p:nvPr/>
        </p:nvSpPr>
        <p:spPr>
          <a:xfrm>
            <a:off x="3408346" y="3697267"/>
            <a:ext cx="1668161" cy="3130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Afgeronde rechthoek 15"/>
          <p:cNvSpPr/>
          <p:nvPr/>
        </p:nvSpPr>
        <p:spPr>
          <a:xfrm>
            <a:off x="6466703" y="4270608"/>
            <a:ext cx="560173" cy="3130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Afgeronde rechthoek 16"/>
          <p:cNvSpPr/>
          <p:nvPr/>
        </p:nvSpPr>
        <p:spPr>
          <a:xfrm>
            <a:off x="1573427" y="2336626"/>
            <a:ext cx="1013253" cy="313037"/>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Afgeronde rechthoek 17"/>
          <p:cNvSpPr/>
          <p:nvPr/>
        </p:nvSpPr>
        <p:spPr>
          <a:xfrm flipV="1">
            <a:off x="3298912" y="1559600"/>
            <a:ext cx="1243914" cy="1058762"/>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vak 10"/>
          <p:cNvSpPr txBox="1"/>
          <p:nvPr/>
        </p:nvSpPr>
        <p:spPr>
          <a:xfrm>
            <a:off x="2918631" y="3065607"/>
            <a:ext cx="2360612" cy="461665"/>
          </a:xfrm>
          <a:prstGeom prst="rect">
            <a:avLst/>
          </a:prstGeom>
          <a:noFill/>
          <a:ln>
            <a:solidFill>
              <a:srgbClr val="00B0F0"/>
            </a:solidFill>
          </a:ln>
        </p:spPr>
        <p:txBody>
          <a:bodyPr wrap="square" rtlCol="0">
            <a:spAutoFit/>
          </a:bodyPr>
          <a:lstStyle/>
          <a:p>
            <a:r>
              <a:rPr lang="nl-BE" sz="1200" dirty="0"/>
              <a:t>1 leeuw op huisnummer van café </a:t>
            </a:r>
          </a:p>
          <a:p>
            <a:r>
              <a:rPr lang="nl-BE" sz="1200" dirty="0"/>
              <a:t>‘De gouden leeuw’</a:t>
            </a:r>
          </a:p>
        </p:txBody>
      </p:sp>
      <p:sp>
        <p:nvSpPr>
          <p:cNvPr id="13" name="Tekstvak 12"/>
          <p:cNvSpPr txBox="1"/>
          <p:nvPr/>
        </p:nvSpPr>
        <p:spPr>
          <a:xfrm>
            <a:off x="8022518" y="4833139"/>
            <a:ext cx="2083126" cy="276999"/>
          </a:xfrm>
          <a:prstGeom prst="rect">
            <a:avLst/>
          </a:prstGeom>
          <a:noFill/>
          <a:ln>
            <a:solidFill>
              <a:srgbClr val="00B0F0"/>
            </a:solidFill>
          </a:ln>
        </p:spPr>
        <p:txBody>
          <a:bodyPr wrap="square" rtlCol="0">
            <a:spAutoFit/>
          </a:bodyPr>
          <a:lstStyle/>
          <a:p>
            <a:r>
              <a:rPr lang="nl-BE" sz="1200" dirty="0"/>
              <a:t>5 leeuwen op kunstwerk </a:t>
            </a:r>
          </a:p>
        </p:txBody>
      </p:sp>
      <p:sp>
        <p:nvSpPr>
          <p:cNvPr id="21" name="Tekstvak 20"/>
          <p:cNvSpPr txBox="1"/>
          <p:nvPr/>
        </p:nvSpPr>
        <p:spPr>
          <a:xfrm>
            <a:off x="1236675" y="4701985"/>
            <a:ext cx="1812325" cy="276999"/>
          </a:xfrm>
          <a:prstGeom prst="rect">
            <a:avLst/>
          </a:prstGeom>
          <a:noFill/>
          <a:ln>
            <a:solidFill>
              <a:srgbClr val="FF0000"/>
            </a:solidFill>
          </a:ln>
        </p:spPr>
        <p:txBody>
          <a:bodyPr wrap="square" rtlCol="0">
            <a:spAutoFit/>
          </a:bodyPr>
          <a:lstStyle/>
          <a:p>
            <a:r>
              <a:rPr lang="nl-BE" sz="1200" dirty="0"/>
              <a:t>1880 ≠ </a:t>
            </a:r>
            <a:r>
              <a:rPr lang="nl-BE" sz="1200" dirty="0">
                <a:solidFill>
                  <a:srgbClr val="FF0000"/>
                </a:solidFill>
              </a:rPr>
              <a:t>I</a:t>
            </a:r>
            <a:r>
              <a:rPr lang="nl-BE" sz="1200" dirty="0"/>
              <a:t>880</a:t>
            </a:r>
          </a:p>
        </p:txBody>
      </p:sp>
      <p:sp>
        <p:nvSpPr>
          <p:cNvPr id="22" name="Tekstvak 21"/>
          <p:cNvSpPr txBox="1"/>
          <p:nvPr/>
        </p:nvSpPr>
        <p:spPr>
          <a:xfrm>
            <a:off x="3120081" y="5150498"/>
            <a:ext cx="2337486" cy="276999"/>
          </a:xfrm>
          <a:prstGeom prst="rect">
            <a:avLst/>
          </a:prstGeom>
          <a:noFill/>
          <a:ln>
            <a:solidFill>
              <a:srgbClr val="FF0000"/>
            </a:solidFill>
          </a:ln>
        </p:spPr>
        <p:txBody>
          <a:bodyPr wrap="square" rtlCol="0">
            <a:spAutoFit/>
          </a:bodyPr>
          <a:lstStyle/>
          <a:p>
            <a:r>
              <a:rPr lang="nl-BE" sz="1200" dirty="0"/>
              <a:t>OSSE</a:t>
            </a:r>
            <a:r>
              <a:rPr lang="nl-BE" sz="1200" dirty="0">
                <a:solidFill>
                  <a:srgbClr val="FF0000"/>
                </a:solidFill>
              </a:rPr>
              <a:t>N</a:t>
            </a:r>
            <a:r>
              <a:rPr lang="nl-BE" sz="1200" dirty="0"/>
              <a:t>KOPPERS ≠ OSSEKOPPERS</a:t>
            </a:r>
          </a:p>
        </p:txBody>
      </p:sp>
      <p:sp>
        <p:nvSpPr>
          <p:cNvPr id="23" name="Tekstvak 22"/>
          <p:cNvSpPr txBox="1"/>
          <p:nvPr/>
        </p:nvSpPr>
        <p:spPr>
          <a:xfrm>
            <a:off x="5733536" y="5120572"/>
            <a:ext cx="1853512" cy="276999"/>
          </a:xfrm>
          <a:prstGeom prst="rect">
            <a:avLst/>
          </a:prstGeom>
          <a:noFill/>
          <a:ln>
            <a:solidFill>
              <a:srgbClr val="FF0000"/>
            </a:solidFill>
          </a:ln>
        </p:spPr>
        <p:txBody>
          <a:bodyPr wrap="square" rtlCol="0">
            <a:spAutoFit/>
          </a:bodyPr>
          <a:lstStyle/>
          <a:p>
            <a:r>
              <a:rPr lang="nl-BE" sz="1200" dirty="0" err="1">
                <a:solidFill>
                  <a:srgbClr val="FF0000"/>
                </a:solidFill>
              </a:rPr>
              <a:t>Q</a:t>
            </a:r>
            <a:r>
              <a:rPr lang="nl-BE" sz="1200" dirty="0" err="1"/>
              <a:t>uisine</a:t>
            </a:r>
            <a:r>
              <a:rPr lang="nl-BE" sz="1200" dirty="0"/>
              <a:t> ≠ cuisine </a:t>
            </a:r>
          </a:p>
        </p:txBody>
      </p:sp>
      <p:pic>
        <p:nvPicPr>
          <p:cNvPr id="12" name="Afbeelding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7416157" y="1945320"/>
            <a:ext cx="3262564" cy="2446923"/>
          </a:xfrm>
          <a:prstGeom prst="rect">
            <a:avLst/>
          </a:prstGeom>
        </p:spPr>
      </p:pic>
      <p:sp>
        <p:nvSpPr>
          <p:cNvPr id="24" name="Afgeronde rechthoek 23"/>
          <p:cNvSpPr/>
          <p:nvPr/>
        </p:nvSpPr>
        <p:spPr>
          <a:xfrm>
            <a:off x="8246598" y="2135720"/>
            <a:ext cx="666743" cy="585378"/>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Afgeronde rechthoek 25"/>
          <p:cNvSpPr/>
          <p:nvPr/>
        </p:nvSpPr>
        <p:spPr>
          <a:xfrm>
            <a:off x="7881663" y="3019665"/>
            <a:ext cx="666743" cy="585378"/>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 name="Afgeronde rechthoek 26"/>
          <p:cNvSpPr/>
          <p:nvPr/>
        </p:nvSpPr>
        <p:spPr>
          <a:xfrm>
            <a:off x="8896866" y="2428409"/>
            <a:ext cx="691977" cy="591256"/>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Afgeronde rechthoek 27"/>
          <p:cNvSpPr/>
          <p:nvPr/>
        </p:nvSpPr>
        <p:spPr>
          <a:xfrm>
            <a:off x="9169235" y="3097260"/>
            <a:ext cx="666743" cy="585378"/>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0" name="Rechte verbindingslijn met pijl 19"/>
          <p:cNvCxnSpPr/>
          <p:nvPr/>
        </p:nvCxnSpPr>
        <p:spPr>
          <a:xfrm>
            <a:off x="5100718" y="1726725"/>
            <a:ext cx="2595697" cy="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5318395" y="2042221"/>
            <a:ext cx="2286438" cy="646331"/>
          </a:xfrm>
          <a:prstGeom prst="rect">
            <a:avLst/>
          </a:prstGeom>
          <a:noFill/>
          <a:ln>
            <a:solidFill>
              <a:srgbClr val="00B0F0"/>
            </a:solidFill>
          </a:ln>
        </p:spPr>
        <p:txBody>
          <a:bodyPr wrap="square" rtlCol="0">
            <a:spAutoFit/>
          </a:bodyPr>
          <a:lstStyle/>
          <a:p>
            <a:r>
              <a:rPr lang="nl-BE" sz="1200" dirty="0"/>
              <a:t>Kunstwerk op 2 m van café ‘De Gouden leeuw’  bevatte 5 leeuwenkoppen</a:t>
            </a:r>
          </a:p>
        </p:txBody>
      </p:sp>
      <p:sp>
        <p:nvSpPr>
          <p:cNvPr id="25" name="Ring 24"/>
          <p:cNvSpPr/>
          <p:nvPr/>
        </p:nvSpPr>
        <p:spPr>
          <a:xfrm>
            <a:off x="8468496" y="2721098"/>
            <a:ext cx="415287" cy="298567"/>
          </a:xfrm>
          <a:prstGeom prst="donu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9" name="Tekstvak 28"/>
          <p:cNvSpPr txBox="1"/>
          <p:nvPr/>
        </p:nvSpPr>
        <p:spPr>
          <a:xfrm>
            <a:off x="5519755" y="1395114"/>
            <a:ext cx="1735002" cy="276999"/>
          </a:xfrm>
          <a:prstGeom prst="rect">
            <a:avLst/>
          </a:prstGeom>
          <a:noFill/>
          <a:ln>
            <a:solidFill>
              <a:srgbClr val="00B0F0"/>
            </a:solidFill>
          </a:ln>
        </p:spPr>
        <p:txBody>
          <a:bodyPr wrap="square" rtlCol="0">
            <a:spAutoFit/>
          </a:bodyPr>
          <a:lstStyle/>
          <a:p>
            <a:r>
              <a:rPr lang="nl-BE" sz="1200" dirty="0"/>
              <a:t>5 leeuwen ≠ 6 leeuwen </a:t>
            </a:r>
          </a:p>
        </p:txBody>
      </p:sp>
      <p:pic>
        <p:nvPicPr>
          <p:cNvPr id="30" name="Afbeelding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3966" y="2461974"/>
            <a:ext cx="1636364" cy="1413612"/>
          </a:xfrm>
          <a:prstGeom prst="rect">
            <a:avLst/>
          </a:prstGeom>
        </p:spPr>
      </p:pic>
      <p:cxnSp>
        <p:nvCxnSpPr>
          <p:cNvPr id="32" name="Gebogen verbindingslijn 31"/>
          <p:cNvCxnSpPr/>
          <p:nvPr/>
        </p:nvCxnSpPr>
        <p:spPr>
          <a:xfrm>
            <a:off x="8710976" y="3004035"/>
            <a:ext cx="1755733" cy="253638"/>
          </a:xfrm>
          <a:prstGeom prst="bentConnector3">
            <a:avLst>
              <a:gd name="adj1" fmla="val 80967"/>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4" name="Tekstvak 33"/>
          <p:cNvSpPr txBox="1"/>
          <p:nvPr/>
        </p:nvSpPr>
        <p:spPr>
          <a:xfrm>
            <a:off x="10398464" y="3915252"/>
            <a:ext cx="1598982" cy="461665"/>
          </a:xfrm>
          <a:prstGeom prst="rect">
            <a:avLst/>
          </a:prstGeom>
          <a:noFill/>
          <a:ln>
            <a:solidFill>
              <a:srgbClr val="00B0F0"/>
            </a:solidFill>
          </a:ln>
        </p:spPr>
        <p:txBody>
          <a:bodyPr wrap="square" rtlCol="0">
            <a:spAutoFit/>
          </a:bodyPr>
          <a:lstStyle/>
          <a:p>
            <a:r>
              <a:rPr lang="nl-BE" sz="1200" dirty="0"/>
              <a:t>Detail 6 : gekroonde leeuw op muntstuk</a:t>
            </a:r>
          </a:p>
        </p:txBody>
      </p:sp>
      <p:sp>
        <p:nvSpPr>
          <p:cNvPr id="33" name="Afgeronde rechthoek 32"/>
          <p:cNvSpPr/>
          <p:nvPr/>
        </p:nvSpPr>
        <p:spPr>
          <a:xfrm>
            <a:off x="10606279" y="2711061"/>
            <a:ext cx="1009880" cy="924462"/>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kstvak 30"/>
          <p:cNvSpPr txBox="1"/>
          <p:nvPr/>
        </p:nvSpPr>
        <p:spPr>
          <a:xfrm>
            <a:off x="4744995" y="1559600"/>
            <a:ext cx="331512" cy="369332"/>
          </a:xfrm>
          <a:prstGeom prst="rect">
            <a:avLst/>
          </a:prstGeom>
          <a:noFill/>
          <a:ln w="38100">
            <a:solidFill>
              <a:schemeClr val="tx1"/>
            </a:solidFill>
          </a:ln>
        </p:spPr>
        <p:txBody>
          <a:bodyPr wrap="square" rtlCol="0">
            <a:spAutoFit/>
          </a:bodyPr>
          <a:lstStyle/>
          <a:p>
            <a:r>
              <a:rPr lang="nl-BE" dirty="0"/>
              <a:t>1</a:t>
            </a:r>
          </a:p>
        </p:txBody>
      </p:sp>
      <p:sp>
        <p:nvSpPr>
          <p:cNvPr id="35" name="Tekstvak 34"/>
          <p:cNvSpPr txBox="1"/>
          <p:nvPr/>
        </p:nvSpPr>
        <p:spPr>
          <a:xfrm>
            <a:off x="8331459" y="1767151"/>
            <a:ext cx="331512" cy="369332"/>
          </a:xfrm>
          <a:prstGeom prst="rect">
            <a:avLst/>
          </a:prstGeom>
          <a:noFill/>
          <a:ln w="38100">
            <a:solidFill>
              <a:schemeClr val="tx1"/>
            </a:solidFill>
          </a:ln>
        </p:spPr>
        <p:txBody>
          <a:bodyPr wrap="square" rtlCol="0">
            <a:spAutoFit/>
          </a:bodyPr>
          <a:lstStyle/>
          <a:p>
            <a:r>
              <a:rPr lang="nl-BE" dirty="0"/>
              <a:t>2</a:t>
            </a:r>
          </a:p>
        </p:txBody>
      </p:sp>
      <p:sp>
        <p:nvSpPr>
          <p:cNvPr id="36" name="Tekstvak 35"/>
          <p:cNvSpPr txBox="1"/>
          <p:nvPr/>
        </p:nvSpPr>
        <p:spPr>
          <a:xfrm>
            <a:off x="9122718" y="1967294"/>
            <a:ext cx="331512" cy="369332"/>
          </a:xfrm>
          <a:prstGeom prst="rect">
            <a:avLst/>
          </a:prstGeom>
          <a:noFill/>
          <a:ln w="38100">
            <a:solidFill>
              <a:schemeClr val="tx1"/>
            </a:solidFill>
          </a:ln>
        </p:spPr>
        <p:txBody>
          <a:bodyPr wrap="square" rtlCol="0">
            <a:spAutoFit/>
          </a:bodyPr>
          <a:lstStyle/>
          <a:p>
            <a:r>
              <a:rPr lang="nl-BE" dirty="0"/>
              <a:t>3</a:t>
            </a:r>
          </a:p>
        </p:txBody>
      </p:sp>
      <p:sp>
        <p:nvSpPr>
          <p:cNvPr id="37" name="Tekstvak 36"/>
          <p:cNvSpPr txBox="1"/>
          <p:nvPr/>
        </p:nvSpPr>
        <p:spPr>
          <a:xfrm>
            <a:off x="8004742" y="3512601"/>
            <a:ext cx="331512" cy="369332"/>
          </a:xfrm>
          <a:prstGeom prst="rect">
            <a:avLst/>
          </a:prstGeom>
          <a:noFill/>
          <a:ln w="38100">
            <a:solidFill>
              <a:schemeClr val="tx1"/>
            </a:solidFill>
          </a:ln>
        </p:spPr>
        <p:txBody>
          <a:bodyPr wrap="square" rtlCol="0">
            <a:spAutoFit/>
          </a:bodyPr>
          <a:lstStyle/>
          <a:p>
            <a:r>
              <a:rPr lang="nl-BE" dirty="0"/>
              <a:t>4</a:t>
            </a:r>
          </a:p>
        </p:txBody>
      </p:sp>
      <p:sp>
        <p:nvSpPr>
          <p:cNvPr id="38" name="Tekstvak 37"/>
          <p:cNvSpPr txBox="1"/>
          <p:nvPr/>
        </p:nvSpPr>
        <p:spPr>
          <a:xfrm>
            <a:off x="9257330" y="3579945"/>
            <a:ext cx="331512" cy="369332"/>
          </a:xfrm>
          <a:prstGeom prst="rect">
            <a:avLst/>
          </a:prstGeom>
          <a:noFill/>
          <a:ln w="38100">
            <a:solidFill>
              <a:schemeClr val="tx1"/>
            </a:solidFill>
          </a:ln>
        </p:spPr>
        <p:txBody>
          <a:bodyPr wrap="square" rtlCol="0">
            <a:spAutoFit/>
          </a:bodyPr>
          <a:lstStyle/>
          <a:p>
            <a:r>
              <a:rPr lang="nl-BE" dirty="0"/>
              <a:t>5</a:t>
            </a:r>
          </a:p>
        </p:txBody>
      </p:sp>
      <p:sp>
        <p:nvSpPr>
          <p:cNvPr id="39" name="Tekstvak 38"/>
          <p:cNvSpPr txBox="1"/>
          <p:nvPr/>
        </p:nvSpPr>
        <p:spPr>
          <a:xfrm>
            <a:off x="8625130" y="3017475"/>
            <a:ext cx="331512" cy="369332"/>
          </a:xfrm>
          <a:prstGeom prst="rect">
            <a:avLst/>
          </a:prstGeom>
          <a:noFill/>
          <a:ln w="38100">
            <a:solidFill>
              <a:schemeClr val="tx1"/>
            </a:solidFill>
          </a:ln>
        </p:spPr>
        <p:txBody>
          <a:bodyPr wrap="square" rtlCol="0">
            <a:spAutoFit/>
          </a:bodyPr>
          <a:lstStyle/>
          <a:p>
            <a:r>
              <a:rPr lang="nl-BE" dirty="0"/>
              <a:t>6</a:t>
            </a:r>
          </a:p>
        </p:txBody>
      </p:sp>
    </p:spTree>
    <p:extLst>
      <p:ext uri="{BB962C8B-B14F-4D97-AF65-F5344CB8AC3E}">
        <p14:creationId xmlns:p14="http://schemas.microsoft.com/office/powerpoint/2010/main" val="3261795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079156" y="515438"/>
            <a:ext cx="8674444" cy="563719"/>
          </a:xfrm>
          <a:ln>
            <a:solidFill>
              <a:srgbClr val="00B0F0"/>
            </a:solidFill>
          </a:ln>
        </p:spPr>
        <p:txBody>
          <a:bodyPr>
            <a:noAutofit/>
          </a:bodyPr>
          <a:lstStyle/>
          <a:p>
            <a:r>
              <a:rPr lang="nl-BE" sz="1400" b="1" dirty="0"/>
              <a:t>Vraag 20 : Hoeveel maal komt de letter ‘L’ voor op het bord van het loodgietersbedrijf, waarop “Bollé” voorkomt?</a:t>
            </a:r>
            <a:endParaRPr lang="nl-BE" sz="1400" dirty="0"/>
          </a:p>
          <a:p>
            <a:r>
              <a:rPr lang="nl-BE" sz="1400" b="1" dirty="0"/>
              <a:t>M.A.: minder dan 1x – 1x – 2x – 3x – 4x – 5x – 6x – 7x – 8x – 9x – 10x. </a:t>
            </a:r>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20</a:t>
            </a:r>
          </a:p>
        </p:txBody>
      </p:sp>
      <p:sp>
        <p:nvSpPr>
          <p:cNvPr id="19" name="Tekstvak 18"/>
          <p:cNvSpPr txBox="1"/>
          <p:nvPr/>
        </p:nvSpPr>
        <p:spPr>
          <a:xfrm>
            <a:off x="1046204" y="5697151"/>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ANTWOORDEN VRAAG 20 : </a:t>
            </a:r>
            <a:r>
              <a:rPr lang="nl-BE" b="1" dirty="0">
                <a:ln>
                  <a:solidFill>
                    <a:srgbClr val="00B0F0"/>
                  </a:solidFill>
                </a:ln>
                <a:solidFill>
                  <a:srgbClr val="00B0F0"/>
                </a:solidFill>
              </a:rPr>
              <a:t>3x – 6x – 7x</a:t>
            </a:r>
            <a:endParaRPr lang="nl-BE" dirty="0">
              <a:solidFill>
                <a:srgbClr val="00B0F0"/>
              </a:solidFill>
            </a:endParaRPr>
          </a:p>
        </p:txBody>
      </p:sp>
      <p:pic>
        <p:nvPicPr>
          <p:cNvPr id="12" name="Afbeelding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8062" y="1266721"/>
            <a:ext cx="4145739" cy="1748328"/>
          </a:xfrm>
          <a:prstGeom prst="rect">
            <a:avLst/>
          </a:prstGeom>
        </p:spPr>
      </p:pic>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6829" y="1266721"/>
            <a:ext cx="2095903" cy="2794534"/>
          </a:xfrm>
          <a:prstGeom prst="rect">
            <a:avLst/>
          </a:prstGeom>
        </p:spPr>
      </p:pic>
      <p:sp>
        <p:nvSpPr>
          <p:cNvPr id="20" name="Tekstvak 19"/>
          <p:cNvSpPr txBox="1"/>
          <p:nvPr/>
        </p:nvSpPr>
        <p:spPr>
          <a:xfrm>
            <a:off x="888475" y="3324117"/>
            <a:ext cx="2531967" cy="461665"/>
          </a:xfrm>
          <a:prstGeom prst="rect">
            <a:avLst/>
          </a:prstGeom>
          <a:noFill/>
          <a:ln>
            <a:solidFill>
              <a:srgbClr val="00B0F0"/>
            </a:solidFill>
          </a:ln>
        </p:spPr>
        <p:txBody>
          <a:bodyPr wrap="square" rtlCol="0">
            <a:spAutoFit/>
          </a:bodyPr>
          <a:lstStyle/>
          <a:p>
            <a:r>
              <a:rPr lang="nl-BE" sz="1200" dirty="0"/>
              <a:t>Op uithangbord : </a:t>
            </a:r>
            <a:r>
              <a:rPr lang="nl-BE" sz="1200" b="1" dirty="0">
                <a:solidFill>
                  <a:srgbClr val="00B0F0"/>
                </a:solidFill>
              </a:rPr>
              <a:t>L</a:t>
            </a:r>
            <a:r>
              <a:rPr lang="nl-BE" sz="1200" dirty="0"/>
              <a:t>oodgietersbedrijf – Bo</a:t>
            </a:r>
            <a:r>
              <a:rPr lang="nl-BE" sz="1200" b="1" dirty="0">
                <a:solidFill>
                  <a:srgbClr val="00B0F0"/>
                </a:solidFill>
              </a:rPr>
              <a:t>ll</a:t>
            </a:r>
            <a:r>
              <a:rPr lang="nl-BE" sz="1200" dirty="0"/>
              <a:t>é = </a:t>
            </a:r>
            <a:r>
              <a:rPr lang="nl-BE" sz="1200" b="1" dirty="0">
                <a:solidFill>
                  <a:srgbClr val="00B0F0"/>
                </a:solidFill>
              </a:rPr>
              <a:t>3x</a:t>
            </a:r>
          </a:p>
        </p:txBody>
      </p:sp>
      <p:sp>
        <p:nvSpPr>
          <p:cNvPr id="24" name="Tekstvak 23"/>
          <p:cNvSpPr txBox="1"/>
          <p:nvPr/>
        </p:nvSpPr>
        <p:spPr>
          <a:xfrm>
            <a:off x="3646829" y="4472955"/>
            <a:ext cx="2095903" cy="830997"/>
          </a:xfrm>
          <a:prstGeom prst="rect">
            <a:avLst/>
          </a:prstGeom>
          <a:noFill/>
          <a:ln>
            <a:solidFill>
              <a:srgbClr val="00B0F0"/>
            </a:solidFill>
          </a:ln>
        </p:spPr>
        <p:txBody>
          <a:bodyPr wrap="square" rtlCol="0">
            <a:spAutoFit/>
          </a:bodyPr>
          <a:lstStyle/>
          <a:p>
            <a:r>
              <a:rPr lang="nl-BE" sz="1200" dirty="0"/>
              <a:t>Groot bord aan winkelgevel : </a:t>
            </a:r>
          </a:p>
          <a:p>
            <a:r>
              <a:rPr lang="nl-BE" sz="1200" b="1" dirty="0">
                <a:solidFill>
                  <a:srgbClr val="00B0F0"/>
                </a:solidFill>
              </a:rPr>
              <a:t>L</a:t>
            </a:r>
            <a:r>
              <a:rPr lang="nl-BE" sz="1200" dirty="0"/>
              <a:t>oodgietersbedrijf – Bo</a:t>
            </a:r>
            <a:r>
              <a:rPr lang="nl-BE" sz="1200" b="1" dirty="0">
                <a:solidFill>
                  <a:srgbClr val="00B0F0"/>
                </a:solidFill>
              </a:rPr>
              <a:t>ll</a:t>
            </a:r>
            <a:r>
              <a:rPr lang="nl-BE" sz="1200" dirty="0"/>
              <a:t>é – </a:t>
            </a:r>
            <a:r>
              <a:rPr lang="nl-BE" sz="1200" b="1" dirty="0">
                <a:solidFill>
                  <a:srgbClr val="00B0F0"/>
                </a:solidFill>
              </a:rPr>
              <a:t>l</a:t>
            </a:r>
            <a:r>
              <a:rPr lang="nl-BE" sz="1200" dirty="0"/>
              <a:t>ood – asfa</a:t>
            </a:r>
            <a:r>
              <a:rPr lang="nl-BE" sz="1200" dirty="0">
                <a:solidFill>
                  <a:srgbClr val="00B0F0"/>
                </a:solidFill>
              </a:rPr>
              <a:t>l</a:t>
            </a:r>
            <a:r>
              <a:rPr lang="nl-BE" sz="1200" dirty="0"/>
              <a:t>twerken – te</a:t>
            </a:r>
            <a:r>
              <a:rPr lang="nl-BE" sz="1200" dirty="0">
                <a:solidFill>
                  <a:srgbClr val="00B0F0"/>
                </a:solidFill>
              </a:rPr>
              <a:t>l </a:t>
            </a:r>
            <a:r>
              <a:rPr lang="nl-BE" sz="1200" dirty="0"/>
              <a:t>– Ma</a:t>
            </a:r>
            <a:r>
              <a:rPr lang="nl-BE" sz="1200" dirty="0">
                <a:solidFill>
                  <a:srgbClr val="00B0F0"/>
                </a:solidFill>
              </a:rPr>
              <a:t>l</a:t>
            </a:r>
            <a:r>
              <a:rPr lang="nl-BE" sz="1200" dirty="0"/>
              <a:t>degem </a:t>
            </a:r>
            <a:r>
              <a:rPr lang="nl-BE" sz="1200" b="1" dirty="0">
                <a:solidFill>
                  <a:srgbClr val="00B0F0"/>
                </a:solidFill>
              </a:rPr>
              <a:t>= 7x</a:t>
            </a:r>
          </a:p>
        </p:txBody>
      </p:sp>
      <p:sp>
        <p:nvSpPr>
          <p:cNvPr id="25" name="Tekstvak 24"/>
          <p:cNvSpPr txBox="1"/>
          <p:nvPr/>
        </p:nvSpPr>
        <p:spPr>
          <a:xfrm>
            <a:off x="5931243" y="3377514"/>
            <a:ext cx="4072558" cy="646331"/>
          </a:xfrm>
          <a:prstGeom prst="rect">
            <a:avLst/>
          </a:prstGeom>
          <a:noFill/>
          <a:ln>
            <a:solidFill>
              <a:srgbClr val="00B0F0"/>
            </a:solidFill>
          </a:ln>
        </p:spPr>
        <p:txBody>
          <a:bodyPr wrap="square" rtlCol="0">
            <a:spAutoFit/>
          </a:bodyPr>
          <a:lstStyle/>
          <a:p>
            <a:r>
              <a:rPr lang="nl-BE" sz="1200" dirty="0"/>
              <a:t>Even verderop aan het werkhuis: </a:t>
            </a:r>
          </a:p>
          <a:p>
            <a:r>
              <a:rPr lang="nl-BE" sz="1200" b="1" dirty="0">
                <a:solidFill>
                  <a:srgbClr val="00B0F0"/>
                </a:solidFill>
              </a:rPr>
              <a:t>L</a:t>
            </a:r>
            <a:r>
              <a:rPr lang="nl-BE" sz="1200" dirty="0"/>
              <a:t>oodgietersbedrijf – Bo</a:t>
            </a:r>
            <a:r>
              <a:rPr lang="nl-BE" sz="1200" b="1" dirty="0">
                <a:solidFill>
                  <a:srgbClr val="00B0F0"/>
                </a:solidFill>
              </a:rPr>
              <a:t>ll</a:t>
            </a:r>
            <a:r>
              <a:rPr lang="nl-BE" sz="1200" dirty="0"/>
              <a:t>é – </a:t>
            </a:r>
            <a:r>
              <a:rPr lang="nl-BE" sz="1200" b="1" dirty="0">
                <a:solidFill>
                  <a:srgbClr val="00B0F0"/>
                </a:solidFill>
              </a:rPr>
              <a:t>l</a:t>
            </a:r>
            <a:r>
              <a:rPr lang="nl-BE" sz="1200" dirty="0"/>
              <a:t>ood – asfa</a:t>
            </a:r>
            <a:r>
              <a:rPr lang="nl-BE" sz="1200" dirty="0">
                <a:solidFill>
                  <a:srgbClr val="00B0F0"/>
                </a:solidFill>
              </a:rPr>
              <a:t>l</a:t>
            </a:r>
            <a:r>
              <a:rPr lang="nl-BE" sz="1200" dirty="0"/>
              <a:t>twerken – Ma</a:t>
            </a:r>
            <a:r>
              <a:rPr lang="nl-BE" sz="1200" dirty="0">
                <a:solidFill>
                  <a:srgbClr val="00B0F0"/>
                </a:solidFill>
              </a:rPr>
              <a:t>l</a:t>
            </a:r>
            <a:r>
              <a:rPr lang="nl-BE" sz="1200" dirty="0"/>
              <a:t>degem </a:t>
            </a:r>
          </a:p>
          <a:p>
            <a:r>
              <a:rPr lang="nl-BE" sz="1200" b="1" dirty="0">
                <a:solidFill>
                  <a:srgbClr val="00B0F0"/>
                </a:solidFill>
              </a:rPr>
              <a:t>= 6x</a:t>
            </a:r>
          </a:p>
        </p:txBody>
      </p:sp>
      <p:pic>
        <p:nvPicPr>
          <p:cNvPr id="2" name="Afbeeldi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66" y="1266721"/>
            <a:ext cx="2490777" cy="1868083"/>
          </a:xfrm>
          <a:prstGeom prst="rect">
            <a:avLst/>
          </a:prstGeom>
        </p:spPr>
      </p:pic>
    </p:spTree>
    <p:extLst>
      <p:ext uri="{BB962C8B-B14F-4D97-AF65-F5344CB8AC3E}">
        <p14:creationId xmlns:p14="http://schemas.microsoft.com/office/powerpoint/2010/main" val="3272331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079155" y="515438"/>
            <a:ext cx="8715633" cy="1132130"/>
          </a:xfrm>
          <a:ln>
            <a:solidFill>
              <a:srgbClr val="00B0F0"/>
            </a:solidFill>
          </a:ln>
        </p:spPr>
        <p:txBody>
          <a:bodyPr>
            <a:noAutofit/>
          </a:bodyPr>
          <a:lstStyle/>
          <a:p>
            <a:r>
              <a:rPr lang="nl-BE" sz="1400" b="1" dirty="0"/>
              <a:t>Vraag 21 : Welke van onderstaande mogelijkheden zijn een betekenis of omschrijving van een woord bestaande uit 4 verschillende letters dat je kan scrabbelen (vormen) uit een </a:t>
            </a:r>
            <a:r>
              <a:rPr lang="nl-BE" sz="1400" b="1" u="sng" dirty="0" err="1"/>
              <a:t>zesletterwoord</a:t>
            </a:r>
            <a:r>
              <a:rPr lang="nl-BE" sz="1400" b="1" dirty="0"/>
              <a:t> dat op een bord op of aan bovenbedoelde muur voorkomt? </a:t>
            </a:r>
            <a:endParaRPr lang="nl-BE" sz="1400" dirty="0"/>
          </a:p>
          <a:p>
            <a:r>
              <a:rPr lang="nl-BE" sz="1400" b="1" dirty="0"/>
              <a:t>M.A.: 2,54 cm – insect – huisdier – voertuig – cijfer – erg vies. </a:t>
            </a:r>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21</a:t>
            </a:r>
          </a:p>
        </p:txBody>
      </p:sp>
      <p:sp>
        <p:nvSpPr>
          <p:cNvPr id="19" name="Tekstvak 18"/>
          <p:cNvSpPr txBox="1"/>
          <p:nvPr/>
        </p:nvSpPr>
        <p:spPr>
          <a:xfrm>
            <a:off x="1046204" y="5697151"/>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ANTWOORDEN VRAAG 21 : </a:t>
            </a:r>
            <a:r>
              <a:rPr lang="nl-BE" b="1" dirty="0">
                <a:ln>
                  <a:solidFill>
                    <a:srgbClr val="00B0F0"/>
                  </a:solidFill>
                </a:ln>
                <a:solidFill>
                  <a:srgbClr val="00B0F0"/>
                </a:solidFill>
              </a:rPr>
              <a:t>2,54 cm – insect – huisdier – voertuig - cijfer</a:t>
            </a:r>
            <a:endParaRPr lang="nl-BE" dirty="0">
              <a:solidFill>
                <a:srgbClr val="00B0F0"/>
              </a:solidFill>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156" y="1834560"/>
            <a:ext cx="1285104" cy="1734370"/>
          </a:xfrm>
          <a:prstGeom prst="rect">
            <a:avLst/>
          </a:prstGeom>
        </p:spPr>
      </p:pic>
      <p:sp>
        <p:nvSpPr>
          <p:cNvPr id="6" name="Tekstvak 5"/>
          <p:cNvSpPr txBox="1"/>
          <p:nvPr/>
        </p:nvSpPr>
        <p:spPr>
          <a:xfrm>
            <a:off x="2636109" y="1894703"/>
            <a:ext cx="2026507" cy="3231654"/>
          </a:xfrm>
          <a:prstGeom prst="rect">
            <a:avLst/>
          </a:prstGeom>
          <a:noFill/>
          <a:ln>
            <a:solidFill>
              <a:srgbClr val="00B0F0"/>
            </a:solidFill>
          </a:ln>
        </p:spPr>
        <p:txBody>
          <a:bodyPr wrap="square" rtlCol="0">
            <a:spAutoFit/>
          </a:bodyPr>
          <a:lstStyle/>
          <a:p>
            <a:r>
              <a:rPr lang="nl-BE" sz="1200" b="1" dirty="0">
                <a:solidFill>
                  <a:srgbClr val="00B050"/>
                </a:solidFill>
              </a:rPr>
              <a:t>R</a:t>
            </a:r>
            <a:r>
              <a:rPr lang="nl-BE" sz="1200" dirty="0">
                <a:solidFill>
                  <a:srgbClr val="00B0F0"/>
                </a:solidFill>
              </a:rPr>
              <a:t>u</a:t>
            </a:r>
            <a:r>
              <a:rPr lang="nl-BE" sz="1200" b="1" dirty="0">
                <a:solidFill>
                  <a:srgbClr val="00B050"/>
                </a:solidFill>
              </a:rPr>
              <a:t>im</a:t>
            </a:r>
            <a:r>
              <a:rPr lang="nl-BE" sz="1200" dirty="0">
                <a:solidFill>
                  <a:srgbClr val="00B0F0"/>
                </a:solidFill>
              </a:rPr>
              <a:t>t</a:t>
            </a:r>
            <a:r>
              <a:rPr lang="nl-BE" sz="1200" dirty="0">
                <a:solidFill>
                  <a:srgbClr val="00B050"/>
                </a:solidFill>
              </a:rPr>
              <a:t>e</a:t>
            </a:r>
            <a:r>
              <a:rPr lang="nl-BE" sz="1200" dirty="0"/>
              <a:t> is boven en onder,</a:t>
            </a:r>
          </a:p>
          <a:p>
            <a:r>
              <a:rPr lang="nl-BE" sz="1200" dirty="0"/>
              <a:t>het </a:t>
            </a:r>
            <a:r>
              <a:rPr lang="nl-BE" sz="1200" dirty="0">
                <a:solidFill>
                  <a:srgbClr val="00B0F0"/>
                </a:solidFill>
              </a:rPr>
              <a:t>z</a:t>
            </a:r>
            <a:r>
              <a:rPr lang="nl-BE" sz="1200" b="1" dirty="0">
                <a:solidFill>
                  <a:srgbClr val="00B050"/>
                </a:solidFill>
              </a:rPr>
              <a:t>acht</a:t>
            </a:r>
            <a:r>
              <a:rPr lang="nl-BE" sz="1200" dirty="0">
                <a:solidFill>
                  <a:srgbClr val="00B0F0"/>
                </a:solidFill>
              </a:rPr>
              <a:t>e</a:t>
            </a:r>
            <a:r>
              <a:rPr lang="nl-BE" sz="1200" dirty="0"/>
              <a:t> licht</a:t>
            </a:r>
          </a:p>
          <a:p>
            <a:r>
              <a:rPr lang="nl-BE" sz="1200" dirty="0"/>
              <a:t>Het is het onbegrensde kader</a:t>
            </a:r>
          </a:p>
          <a:p>
            <a:r>
              <a:rPr lang="nl-BE" sz="1200" dirty="0"/>
              <a:t>de transparante </a:t>
            </a:r>
            <a:r>
              <a:rPr lang="nl-BE" sz="1200" dirty="0">
                <a:solidFill>
                  <a:srgbClr val="00B0F0"/>
                </a:solidFill>
              </a:rPr>
              <a:t>s</a:t>
            </a:r>
            <a:r>
              <a:rPr lang="nl-BE" sz="1200" b="1" dirty="0">
                <a:solidFill>
                  <a:srgbClr val="00B050"/>
                </a:solidFill>
              </a:rPr>
              <a:t>chi</a:t>
            </a:r>
            <a:r>
              <a:rPr lang="nl-BE" sz="1200" dirty="0">
                <a:solidFill>
                  <a:srgbClr val="00B0F0"/>
                </a:solidFill>
              </a:rPr>
              <a:t>j</a:t>
            </a:r>
            <a:r>
              <a:rPr lang="nl-BE" sz="1200" b="1" dirty="0">
                <a:solidFill>
                  <a:srgbClr val="00B050"/>
                </a:solidFill>
              </a:rPr>
              <a:t>n</a:t>
            </a:r>
            <a:r>
              <a:rPr lang="nl-BE" sz="1200" dirty="0"/>
              <a:t>.</a:t>
            </a:r>
          </a:p>
          <a:p>
            <a:r>
              <a:rPr lang="nl-BE" sz="1200" dirty="0"/>
              <a:t>Ruimte is oneindigheid en adem,</a:t>
            </a:r>
          </a:p>
          <a:p>
            <a:r>
              <a:rPr lang="nl-BE" sz="1200" dirty="0"/>
              <a:t>ver en dicht.</a:t>
            </a:r>
          </a:p>
          <a:p>
            <a:r>
              <a:rPr lang="nl-BE" sz="1200" dirty="0"/>
              <a:t>Het is de wind, de </a:t>
            </a:r>
            <a:r>
              <a:rPr lang="nl-BE" sz="1200" dirty="0">
                <a:solidFill>
                  <a:srgbClr val="00B0F0"/>
                </a:solidFill>
              </a:rPr>
              <a:t>w</a:t>
            </a:r>
            <a:r>
              <a:rPr lang="nl-BE" sz="1200" b="1" dirty="0">
                <a:solidFill>
                  <a:srgbClr val="00B050"/>
                </a:solidFill>
              </a:rPr>
              <a:t>armt</a:t>
            </a:r>
            <a:r>
              <a:rPr lang="nl-BE" sz="1200" dirty="0">
                <a:solidFill>
                  <a:srgbClr val="00B0F0"/>
                </a:solidFill>
              </a:rPr>
              <a:t>e</a:t>
            </a:r>
            <a:r>
              <a:rPr lang="nl-BE" sz="1200" dirty="0"/>
              <a:t>,</a:t>
            </a:r>
          </a:p>
          <a:p>
            <a:r>
              <a:rPr lang="nl-BE" sz="1200" dirty="0"/>
              <a:t>Hemel en aarde.</a:t>
            </a:r>
          </a:p>
          <a:p>
            <a:r>
              <a:rPr lang="nl-BE" sz="1200" dirty="0"/>
              <a:t>Het zijn twee open armen </a:t>
            </a:r>
          </a:p>
          <a:p>
            <a:endParaRPr lang="nl-BE" sz="1200" dirty="0"/>
          </a:p>
          <a:p>
            <a:r>
              <a:rPr lang="nl-BE" sz="1200" dirty="0"/>
              <a:t>Mier = insect</a:t>
            </a:r>
          </a:p>
          <a:p>
            <a:r>
              <a:rPr lang="nl-BE" sz="1200" dirty="0"/>
              <a:t>Acht = cijfer</a:t>
            </a:r>
          </a:p>
          <a:p>
            <a:r>
              <a:rPr lang="nl-BE" sz="1200" dirty="0"/>
              <a:t>Inch = 2,54 cm</a:t>
            </a:r>
          </a:p>
          <a:p>
            <a:r>
              <a:rPr lang="nl-BE" sz="1200" dirty="0"/>
              <a:t>Tram = voertuig </a:t>
            </a:r>
          </a:p>
          <a:p>
            <a:endParaRPr lang="nl-BE" sz="1200" dirty="0"/>
          </a:p>
          <a:p>
            <a:endParaRPr lang="nl-BE" sz="1200" dirty="0"/>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8688" y="1894703"/>
            <a:ext cx="2206100" cy="1251079"/>
          </a:xfrm>
          <a:prstGeom prst="rect">
            <a:avLst/>
          </a:prstGeom>
        </p:spPr>
      </p:pic>
      <p:sp>
        <p:nvSpPr>
          <p:cNvPr id="8" name="Tekstvak 7"/>
          <p:cNvSpPr txBox="1"/>
          <p:nvPr/>
        </p:nvSpPr>
        <p:spPr>
          <a:xfrm>
            <a:off x="7595286" y="3510530"/>
            <a:ext cx="2199502" cy="646331"/>
          </a:xfrm>
          <a:prstGeom prst="rect">
            <a:avLst/>
          </a:prstGeom>
          <a:noFill/>
          <a:ln>
            <a:solidFill>
              <a:srgbClr val="00B0F0"/>
            </a:solidFill>
          </a:ln>
        </p:spPr>
        <p:txBody>
          <a:bodyPr wrap="square" rtlCol="0">
            <a:spAutoFit/>
          </a:bodyPr>
          <a:lstStyle/>
          <a:p>
            <a:r>
              <a:rPr lang="nl-BE" sz="1200" dirty="0"/>
              <a:t>Op achterkant muur : was een verkeersbord bevestigd,</a:t>
            </a:r>
          </a:p>
          <a:p>
            <a:r>
              <a:rPr lang="nl-BE" sz="1200" dirty="0">
                <a:solidFill>
                  <a:srgbClr val="00B0F0"/>
                </a:solidFill>
              </a:rPr>
              <a:t>Hond</a:t>
            </a:r>
            <a:r>
              <a:rPr lang="nl-BE" sz="1200" dirty="0"/>
              <a:t>en</a:t>
            </a:r>
            <a:r>
              <a:rPr lang="nl-BE" sz="1200" dirty="0">
                <a:solidFill>
                  <a:srgbClr val="00B0F0"/>
                </a:solidFill>
              </a:rPr>
              <a:t> = huisdier</a:t>
            </a:r>
          </a:p>
        </p:txBody>
      </p:sp>
      <p:sp>
        <p:nvSpPr>
          <p:cNvPr id="9" name="Afgeronde rechthoek 8"/>
          <p:cNvSpPr/>
          <p:nvPr/>
        </p:nvSpPr>
        <p:spPr>
          <a:xfrm>
            <a:off x="8056605" y="2218363"/>
            <a:ext cx="1326292" cy="409508"/>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483051" y="2155419"/>
            <a:ext cx="3291799" cy="2468850"/>
          </a:xfrm>
          <a:prstGeom prst="rect">
            <a:avLst/>
          </a:prstGeom>
        </p:spPr>
      </p:pic>
      <p:sp>
        <p:nvSpPr>
          <p:cNvPr id="17" name="Afgeronde rechthoek 16"/>
          <p:cNvSpPr/>
          <p:nvPr/>
        </p:nvSpPr>
        <p:spPr>
          <a:xfrm>
            <a:off x="6483177" y="2778350"/>
            <a:ext cx="642553" cy="409508"/>
          </a:xfrm>
          <a:prstGeom prst="roundRect">
            <a:avLst/>
          </a:prstGeom>
          <a:no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1" name="Tekstvak 10"/>
          <p:cNvSpPr txBox="1"/>
          <p:nvPr/>
        </p:nvSpPr>
        <p:spPr>
          <a:xfrm>
            <a:off x="5214551" y="4448432"/>
            <a:ext cx="2199503" cy="461665"/>
          </a:xfrm>
          <a:prstGeom prst="rect">
            <a:avLst/>
          </a:prstGeom>
          <a:noFill/>
        </p:spPr>
        <p:txBody>
          <a:bodyPr wrap="square" rtlCol="0">
            <a:spAutoFit/>
          </a:bodyPr>
          <a:lstStyle/>
          <a:p>
            <a:r>
              <a:rPr lang="nl-BE" sz="1200" dirty="0">
                <a:solidFill>
                  <a:srgbClr val="FFFF00"/>
                </a:solidFill>
              </a:rPr>
              <a:t>Groote = goor = erg vies </a:t>
            </a:r>
          </a:p>
          <a:p>
            <a:r>
              <a:rPr lang="nl-BE" sz="1200" dirty="0">
                <a:solidFill>
                  <a:srgbClr val="FFFF00"/>
                </a:solidFill>
              </a:rPr>
              <a:t>Geen 4 verschillende letters</a:t>
            </a:r>
          </a:p>
        </p:txBody>
      </p:sp>
      <p:cxnSp>
        <p:nvCxnSpPr>
          <p:cNvPr id="15" name="Rechte verbindingslijn met pijl 14"/>
          <p:cNvCxnSpPr/>
          <p:nvPr/>
        </p:nvCxnSpPr>
        <p:spPr>
          <a:xfrm flipH="1">
            <a:off x="2364260" y="2218363"/>
            <a:ext cx="271849"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682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079155" y="515438"/>
            <a:ext cx="8715633" cy="1033274"/>
          </a:xfrm>
          <a:ln>
            <a:solidFill>
              <a:srgbClr val="00B0F0"/>
            </a:solidFill>
          </a:ln>
        </p:spPr>
        <p:txBody>
          <a:bodyPr>
            <a:noAutofit/>
          </a:bodyPr>
          <a:lstStyle/>
          <a:p>
            <a:r>
              <a:rPr lang="nl-BE" sz="1400" b="1" dirty="0"/>
              <a:t>Vraag 22 : Van welk soort dier komt de naam al dan niet verborgen voor op het bord waarop de naam voorkomt van een belangrijke havenstad? </a:t>
            </a:r>
            <a:r>
              <a:rPr lang="nl-BE" sz="1400" dirty="0"/>
              <a:t>(tip: 5 letters)</a:t>
            </a:r>
            <a:r>
              <a:rPr lang="nl-BE" sz="1400" b="1" dirty="0"/>
              <a:t> </a:t>
            </a:r>
            <a:endParaRPr lang="nl-BE" sz="1400" dirty="0"/>
          </a:p>
          <a:p>
            <a:r>
              <a:rPr lang="nl-BE" sz="1400" b="1" dirty="0"/>
              <a:t>M.A. : vis – reptiel – roofdier – zoogdier – knaagdier. </a:t>
            </a:r>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22</a:t>
            </a:r>
          </a:p>
        </p:txBody>
      </p:sp>
      <p:sp>
        <p:nvSpPr>
          <p:cNvPr id="19" name="Tekstvak 18"/>
          <p:cNvSpPr txBox="1"/>
          <p:nvPr/>
        </p:nvSpPr>
        <p:spPr>
          <a:xfrm>
            <a:off x="1079153" y="4951020"/>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ANTWOORDEN VRAAG 22 : </a:t>
            </a:r>
            <a:r>
              <a:rPr lang="nl-BE" b="1" dirty="0">
                <a:ln>
                  <a:solidFill>
                    <a:srgbClr val="00B0F0"/>
                  </a:solidFill>
                </a:ln>
                <a:solidFill>
                  <a:srgbClr val="00B0F0"/>
                </a:solidFill>
              </a:rPr>
              <a:t>roofdier – zoogdier </a:t>
            </a:r>
            <a:endParaRPr lang="nl-BE" dirty="0">
              <a:solidFill>
                <a:srgbClr val="00B0F0"/>
              </a:solidFill>
            </a:endParaRPr>
          </a:p>
        </p:txBody>
      </p:sp>
      <p:sp>
        <p:nvSpPr>
          <p:cNvPr id="2" name="Tekstvak 1"/>
          <p:cNvSpPr txBox="1"/>
          <p:nvPr/>
        </p:nvSpPr>
        <p:spPr>
          <a:xfrm>
            <a:off x="1153297" y="1944130"/>
            <a:ext cx="5305168" cy="369332"/>
          </a:xfrm>
          <a:prstGeom prst="rect">
            <a:avLst/>
          </a:prstGeom>
          <a:noFill/>
          <a:ln>
            <a:solidFill>
              <a:srgbClr val="00B0F0"/>
            </a:solidFill>
          </a:ln>
        </p:spPr>
        <p:txBody>
          <a:bodyPr wrap="square" rtlCol="0">
            <a:spAutoFit/>
          </a:bodyPr>
          <a:lstStyle/>
          <a:p>
            <a:r>
              <a:rPr lang="nl-BE" dirty="0"/>
              <a:t>Dit was waarschijnlijk het moeilijkste zoekertje </a:t>
            </a:r>
            <a:r>
              <a:rPr lang="nl-BE" dirty="0">
                <a:sym typeface="Wingdings" panose="05000000000000000000" pitchFamily="2" charset="2"/>
              </a:rPr>
              <a:t> </a:t>
            </a:r>
            <a:r>
              <a:rPr lang="nl-BE" dirty="0"/>
              <a:t>  </a:t>
            </a: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75309" y="1942760"/>
            <a:ext cx="1922334" cy="3137249"/>
          </a:xfrm>
          <a:prstGeom prst="rect">
            <a:avLst/>
          </a:prstGeom>
          <a:ln>
            <a:solidFill>
              <a:srgbClr val="FFFF00"/>
            </a:solidFill>
          </a:ln>
        </p:spPr>
      </p:pic>
      <p:sp>
        <p:nvSpPr>
          <p:cNvPr id="7" name="Afgeronde rechthoek 6"/>
          <p:cNvSpPr/>
          <p:nvPr/>
        </p:nvSpPr>
        <p:spPr>
          <a:xfrm>
            <a:off x="1820562" y="3468130"/>
            <a:ext cx="1985319" cy="749643"/>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8" name="Tekstvak 7"/>
          <p:cNvSpPr txBox="1"/>
          <p:nvPr/>
        </p:nvSpPr>
        <p:spPr>
          <a:xfrm>
            <a:off x="4728519" y="2916195"/>
            <a:ext cx="3393989" cy="1569660"/>
          </a:xfrm>
          <a:prstGeom prst="rect">
            <a:avLst/>
          </a:prstGeom>
          <a:noFill/>
          <a:ln>
            <a:solidFill>
              <a:srgbClr val="00B0F0"/>
            </a:solidFill>
          </a:ln>
        </p:spPr>
        <p:txBody>
          <a:bodyPr wrap="square" rtlCol="0">
            <a:spAutoFit/>
          </a:bodyPr>
          <a:lstStyle/>
          <a:p>
            <a:r>
              <a:rPr lang="nl-BE" sz="1200" dirty="0"/>
              <a:t>Was te vinden op een bloembak voor de tearoom </a:t>
            </a:r>
          </a:p>
          <a:p>
            <a:r>
              <a:rPr lang="nl-BE" sz="1200" dirty="0"/>
              <a:t>‘t Park  </a:t>
            </a:r>
          </a:p>
          <a:p>
            <a:r>
              <a:rPr lang="nl-BE" sz="1200" dirty="0"/>
              <a:t>Met 5 letters uit de naam van de stad R</a:t>
            </a:r>
            <a:r>
              <a:rPr lang="nl-BE" sz="1200" u="sng" dirty="0"/>
              <a:t>OTTER</a:t>
            </a:r>
            <a:r>
              <a:rPr lang="nl-BE" sz="1200" dirty="0"/>
              <a:t>DAM vond je de naam OTTER – in tegenstelling tot de bever is de otter </a:t>
            </a:r>
            <a:r>
              <a:rPr lang="nl-BE" sz="1200" u="sng" dirty="0"/>
              <a:t>geen</a:t>
            </a:r>
            <a:r>
              <a:rPr lang="nl-BE" sz="1200" dirty="0"/>
              <a:t> knaagdier hij behoort tot de marterachtigen.</a:t>
            </a:r>
          </a:p>
          <a:p>
            <a:r>
              <a:rPr lang="nl-BE" sz="1200" dirty="0">
                <a:solidFill>
                  <a:srgbClr val="FF0000"/>
                </a:solidFill>
              </a:rPr>
              <a:t>Rot= Rat = knaagdier maar dit bevatte geen 5 letters !</a:t>
            </a:r>
          </a:p>
        </p:txBody>
      </p:sp>
    </p:spTree>
    <p:extLst>
      <p:ext uri="{BB962C8B-B14F-4D97-AF65-F5344CB8AC3E}">
        <p14:creationId xmlns:p14="http://schemas.microsoft.com/office/powerpoint/2010/main" val="885361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037968" y="422574"/>
            <a:ext cx="8435546" cy="1298051"/>
          </a:xfrm>
          <a:ln>
            <a:solidFill>
              <a:srgbClr val="00B0F0"/>
            </a:solidFill>
          </a:ln>
        </p:spPr>
        <p:txBody>
          <a:bodyPr>
            <a:noAutofit/>
          </a:bodyPr>
          <a:lstStyle/>
          <a:p>
            <a:r>
              <a:rPr lang="nl-BE" sz="1400" b="1" dirty="0"/>
              <a:t>Vraag 23 : Wat is een betekenis of omschrijving van het woord dat je met 4 opeenvolgende letters kunt scrabbelen (vormen)  uit de volledige namen van de kunstenaars wiens namen hier voorkomen op het bord met “Merelstenen”?</a:t>
            </a:r>
            <a:endParaRPr lang="nl-BE" sz="1400" dirty="0"/>
          </a:p>
          <a:p>
            <a:r>
              <a:rPr lang="nl-BE" sz="1400" b="1" dirty="0"/>
              <a:t>M.A. : lichaamsdeel – de eerste man – kledingstuk – palingen – gevecht tussen 2 personen. </a:t>
            </a:r>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23</a:t>
            </a:r>
          </a:p>
        </p:txBody>
      </p:sp>
      <p:sp>
        <p:nvSpPr>
          <p:cNvPr id="19" name="Tekstvak 18"/>
          <p:cNvSpPr txBox="1"/>
          <p:nvPr/>
        </p:nvSpPr>
        <p:spPr>
          <a:xfrm>
            <a:off x="1210963" y="5746576"/>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ANTWOORDEN  VRAAG 23 :  </a:t>
            </a:r>
            <a:r>
              <a:rPr lang="nl-BE" b="1" dirty="0">
                <a:ln>
                  <a:solidFill>
                    <a:srgbClr val="00B0F0"/>
                  </a:solidFill>
                </a:ln>
                <a:solidFill>
                  <a:srgbClr val="00B0F0"/>
                </a:solidFill>
              </a:rPr>
              <a:t>palingen – gevecht tussen 2 personen  </a:t>
            </a:r>
            <a:endParaRPr lang="nl-BE" dirty="0">
              <a:solidFill>
                <a:srgbClr val="00B0F0"/>
              </a:solidFill>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03899" y="2398279"/>
            <a:ext cx="3133865" cy="2350398"/>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2355" y="2542004"/>
            <a:ext cx="4909752" cy="1770730"/>
          </a:xfrm>
          <a:prstGeom prst="rect">
            <a:avLst/>
          </a:prstGeom>
        </p:spPr>
      </p:pic>
      <p:sp>
        <p:nvSpPr>
          <p:cNvPr id="7" name="Tekstvak 6"/>
          <p:cNvSpPr txBox="1"/>
          <p:nvPr/>
        </p:nvSpPr>
        <p:spPr>
          <a:xfrm>
            <a:off x="3649361" y="4437441"/>
            <a:ext cx="6796217" cy="830997"/>
          </a:xfrm>
          <a:prstGeom prst="rect">
            <a:avLst/>
          </a:prstGeom>
          <a:noFill/>
          <a:ln>
            <a:solidFill>
              <a:srgbClr val="00B0F0"/>
            </a:solidFill>
          </a:ln>
        </p:spPr>
        <p:txBody>
          <a:bodyPr wrap="square" rtlCol="0">
            <a:spAutoFit/>
          </a:bodyPr>
          <a:lstStyle/>
          <a:p>
            <a:r>
              <a:rPr lang="nl-BE" sz="1200" dirty="0"/>
              <a:t>Wiens namen in de vraag staat voor namen van mannelijke personen</a:t>
            </a:r>
          </a:p>
          <a:p>
            <a:r>
              <a:rPr lang="nl-BE" sz="1200" dirty="0"/>
              <a:t>Jan </a:t>
            </a:r>
            <a:r>
              <a:rPr lang="nl-BE" sz="1200" dirty="0" err="1"/>
              <a:t>Cue</a:t>
            </a:r>
            <a:r>
              <a:rPr lang="nl-BE" sz="1200" b="1" dirty="0" err="1">
                <a:solidFill>
                  <a:srgbClr val="00B0F0"/>
                </a:solidFill>
              </a:rPr>
              <a:t>lena</a:t>
            </a:r>
            <a:r>
              <a:rPr lang="nl-BE" sz="1200" dirty="0" err="1"/>
              <a:t>ere</a:t>
            </a:r>
            <a:r>
              <a:rPr lang="nl-BE" sz="1200" dirty="0"/>
              <a:t> = alen = </a:t>
            </a:r>
            <a:r>
              <a:rPr lang="nl-BE" sz="1200" dirty="0">
                <a:solidFill>
                  <a:srgbClr val="00B0F0"/>
                </a:solidFill>
              </a:rPr>
              <a:t>palingen</a:t>
            </a:r>
            <a:r>
              <a:rPr lang="nl-BE" sz="1200" dirty="0"/>
              <a:t> en Pa</a:t>
            </a:r>
            <a:r>
              <a:rPr lang="nl-BE" sz="1200" dirty="0">
                <a:solidFill>
                  <a:srgbClr val="00B0F0"/>
                </a:solidFill>
              </a:rPr>
              <a:t>ul</a:t>
            </a:r>
            <a:r>
              <a:rPr lang="nl-BE" sz="1200" dirty="0"/>
              <a:t> </a:t>
            </a:r>
            <a:r>
              <a:rPr lang="nl-BE" sz="1200" dirty="0">
                <a:solidFill>
                  <a:srgbClr val="00B0F0"/>
                </a:solidFill>
              </a:rPr>
              <a:t>De</a:t>
            </a:r>
            <a:r>
              <a:rPr lang="nl-BE" sz="1200" dirty="0"/>
              <a:t> </a:t>
            </a:r>
            <a:r>
              <a:rPr lang="nl-BE" sz="1200" dirty="0" err="1"/>
              <a:t>Reymaeker</a:t>
            </a:r>
            <a:r>
              <a:rPr lang="nl-BE" sz="1200" dirty="0"/>
              <a:t> = duel = </a:t>
            </a:r>
            <a:r>
              <a:rPr lang="nl-BE" sz="1200" dirty="0">
                <a:solidFill>
                  <a:srgbClr val="00B0F0"/>
                </a:solidFill>
              </a:rPr>
              <a:t>gevecht tussen 2 personen.</a:t>
            </a:r>
          </a:p>
          <a:p>
            <a:r>
              <a:rPr lang="nl-BE" sz="1200" dirty="0">
                <a:solidFill>
                  <a:srgbClr val="FF0000"/>
                </a:solidFill>
              </a:rPr>
              <a:t>De rest van de mogelijke antwoorden waren ook te vinden maar deze zaten verborgen in een vrouwelijke naam.</a:t>
            </a:r>
          </a:p>
        </p:txBody>
      </p:sp>
      <p:cxnSp>
        <p:nvCxnSpPr>
          <p:cNvPr id="16" name="Rechte verbindingslijn met pijl 15"/>
          <p:cNvCxnSpPr/>
          <p:nvPr/>
        </p:nvCxnSpPr>
        <p:spPr>
          <a:xfrm flipH="1">
            <a:off x="3188043" y="3313007"/>
            <a:ext cx="609600" cy="35283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 name="Afgeronde rechthoek 7"/>
          <p:cNvSpPr/>
          <p:nvPr/>
        </p:nvSpPr>
        <p:spPr>
          <a:xfrm>
            <a:off x="1359243" y="3542270"/>
            <a:ext cx="1771135" cy="387179"/>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44380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12108" y="1082685"/>
            <a:ext cx="8262551" cy="828494"/>
          </a:xfrm>
          <a:ln>
            <a:solidFill>
              <a:srgbClr val="00B0F0"/>
            </a:solidFill>
          </a:ln>
        </p:spPr>
        <p:txBody>
          <a:bodyPr>
            <a:noAutofit/>
          </a:bodyPr>
          <a:lstStyle/>
          <a:p>
            <a:r>
              <a:rPr lang="nl-BE" sz="1400" b="1" dirty="0"/>
              <a:t>Vraag 24 : Welke namen van een muzieknoot komen in een woord omgekeerd verborgen voor bij de kolom met “ </a:t>
            </a:r>
            <a:r>
              <a:rPr lang="nl-BE" sz="1400" b="1" dirty="0" err="1"/>
              <a:t>fluvius</a:t>
            </a:r>
            <a:r>
              <a:rPr lang="nl-BE" sz="1400" b="1" dirty="0"/>
              <a:t>”?</a:t>
            </a:r>
            <a:endParaRPr lang="nl-BE" sz="1400" dirty="0"/>
          </a:p>
          <a:p>
            <a:r>
              <a:rPr lang="nl-BE" sz="1400" b="1" dirty="0"/>
              <a:t>M.A. : do – re – mi – fa – sol – la – si – ut. </a:t>
            </a:r>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24</a:t>
            </a:r>
          </a:p>
        </p:txBody>
      </p:sp>
      <p:sp>
        <p:nvSpPr>
          <p:cNvPr id="19" name="Tekstvak 18"/>
          <p:cNvSpPr txBox="1"/>
          <p:nvPr/>
        </p:nvSpPr>
        <p:spPr>
          <a:xfrm>
            <a:off x="1210963" y="5746576"/>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ANTWOORDEN  VRAAG 24 : </a:t>
            </a:r>
            <a:r>
              <a:rPr lang="nl-BE" b="1" dirty="0">
                <a:ln>
                  <a:solidFill>
                    <a:srgbClr val="00B0F0"/>
                  </a:solidFill>
                </a:ln>
                <a:solidFill>
                  <a:srgbClr val="00B0F0"/>
                </a:solidFill>
              </a:rPr>
              <a:t>do – re – la – si – ut </a:t>
            </a:r>
            <a:endParaRPr lang="nl-BE" dirty="0">
              <a:solidFill>
                <a:srgbClr val="00B0F0"/>
              </a:solidFill>
            </a:endParaRPr>
          </a:p>
        </p:txBody>
      </p:sp>
      <p:sp>
        <p:nvSpPr>
          <p:cNvPr id="8" name="Tekstvak 7"/>
          <p:cNvSpPr txBox="1"/>
          <p:nvPr/>
        </p:nvSpPr>
        <p:spPr>
          <a:xfrm>
            <a:off x="1112108" y="610283"/>
            <a:ext cx="8377882" cy="369332"/>
          </a:xfrm>
          <a:prstGeom prst="rect">
            <a:avLst/>
          </a:prstGeom>
          <a:noFill/>
        </p:spPr>
        <p:txBody>
          <a:bodyPr wrap="square" rtlCol="0">
            <a:spAutoFit/>
          </a:bodyPr>
          <a:lstStyle/>
          <a:p>
            <a:r>
              <a:rPr lang="nl-BE" b="1" dirty="0">
                <a:ln>
                  <a:solidFill>
                    <a:srgbClr val="00B0F0"/>
                  </a:solidFill>
                </a:ln>
              </a:rPr>
              <a:t>Tussenvraag</a:t>
            </a:r>
            <a:r>
              <a:rPr lang="nl-BE" dirty="0"/>
              <a:t> : Ken je deze stad ? </a:t>
            </a:r>
            <a:r>
              <a:rPr lang="nl-BE" b="1" dirty="0">
                <a:ln>
                  <a:solidFill>
                    <a:srgbClr val="00B0F0"/>
                  </a:solidFill>
                </a:ln>
              </a:rPr>
              <a:t>Antwoord = Ja of Nee </a:t>
            </a:r>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107" y="2107510"/>
            <a:ext cx="2604992" cy="1953744"/>
          </a:xfrm>
          <a:prstGeom prst="rect">
            <a:avLst/>
          </a:prstGeom>
        </p:spPr>
      </p:pic>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049" y="2107511"/>
            <a:ext cx="2598027" cy="1948520"/>
          </a:xfrm>
          <a:prstGeom prst="rect">
            <a:avLst/>
          </a:prstGeom>
        </p:spPr>
      </p:pic>
      <p:sp>
        <p:nvSpPr>
          <p:cNvPr id="12" name="Afgeronde rechthoek 11"/>
          <p:cNvSpPr/>
          <p:nvPr/>
        </p:nvSpPr>
        <p:spPr>
          <a:xfrm>
            <a:off x="1647568" y="3352800"/>
            <a:ext cx="280086" cy="181232"/>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cxnSp>
        <p:nvCxnSpPr>
          <p:cNvPr id="14" name="Rechte verbindingslijn met pijl 13"/>
          <p:cNvCxnSpPr/>
          <p:nvPr/>
        </p:nvCxnSpPr>
        <p:spPr>
          <a:xfrm flipH="1" flipV="1">
            <a:off x="3171568" y="2454876"/>
            <a:ext cx="1589902" cy="48603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1112107" y="4333103"/>
            <a:ext cx="5725297" cy="646331"/>
          </a:xfrm>
          <a:prstGeom prst="rect">
            <a:avLst/>
          </a:prstGeom>
          <a:noFill/>
          <a:ln>
            <a:solidFill>
              <a:srgbClr val="00B0F0"/>
            </a:solidFill>
          </a:ln>
        </p:spPr>
        <p:txBody>
          <a:bodyPr wrap="square" rtlCol="0">
            <a:spAutoFit/>
          </a:bodyPr>
          <a:lstStyle/>
          <a:p>
            <a:r>
              <a:rPr lang="nl-BE" sz="1200" dirty="0"/>
              <a:t>Saint- M</a:t>
            </a:r>
            <a:r>
              <a:rPr lang="nl-BE" sz="1200" b="1" dirty="0">
                <a:solidFill>
                  <a:srgbClr val="00B0F0"/>
                </a:solidFill>
              </a:rPr>
              <a:t>al</a:t>
            </a:r>
            <a:r>
              <a:rPr lang="nl-BE" sz="1200" dirty="0"/>
              <a:t>o – </a:t>
            </a:r>
            <a:r>
              <a:rPr lang="nl-BE" sz="1200" dirty="0" err="1"/>
              <a:t>Kath</a:t>
            </a:r>
            <a:r>
              <a:rPr lang="nl-BE" sz="1200" b="1" dirty="0" err="1">
                <a:solidFill>
                  <a:srgbClr val="00B0F0"/>
                </a:solidFill>
              </a:rPr>
              <a:t>od</a:t>
            </a:r>
            <a:r>
              <a:rPr lang="nl-BE" sz="1200" b="1" u="sng" dirty="0" err="1">
                <a:solidFill>
                  <a:srgbClr val="00B0F0"/>
                </a:solidFill>
              </a:rPr>
              <a:t>is</a:t>
            </a:r>
            <a:r>
              <a:rPr lang="nl-BE" sz="1200" dirty="0" err="1"/>
              <a:t>che</a:t>
            </a:r>
            <a:r>
              <a:rPr lang="nl-BE" sz="1200" dirty="0"/>
              <a:t> besch</a:t>
            </a:r>
            <a:r>
              <a:rPr lang="nl-BE" sz="1200" b="1" dirty="0">
                <a:solidFill>
                  <a:srgbClr val="00B0F0"/>
                </a:solidFill>
              </a:rPr>
              <a:t>er</a:t>
            </a:r>
            <a:r>
              <a:rPr lang="nl-BE" sz="1200" dirty="0">
                <a:solidFill>
                  <a:srgbClr val="FF0000"/>
                </a:solidFill>
              </a:rPr>
              <a:t>mi</a:t>
            </a:r>
            <a:r>
              <a:rPr lang="nl-BE" sz="1200" dirty="0"/>
              <a:t>ng , omgekeerd verborgen = </a:t>
            </a:r>
            <a:r>
              <a:rPr lang="nl-BE" sz="1200" b="1" dirty="0">
                <a:solidFill>
                  <a:srgbClr val="00B0F0"/>
                </a:solidFill>
              </a:rPr>
              <a:t>do – re – la – si</a:t>
            </a:r>
            <a:r>
              <a:rPr lang="nl-BE" sz="1200" dirty="0"/>
              <a:t>. </a:t>
            </a:r>
          </a:p>
          <a:p>
            <a:r>
              <a:rPr lang="nl-BE" sz="1200" dirty="0"/>
              <a:t>mi kwam niet </a:t>
            </a:r>
            <a:r>
              <a:rPr lang="nl-BE" sz="1200" dirty="0" err="1"/>
              <a:t>omgkeerd</a:t>
            </a:r>
            <a:r>
              <a:rPr lang="nl-BE" sz="1200" dirty="0"/>
              <a:t> verborgen voor, op achterkant stond ook nog sol, maar deze was ook niet omgekeerd verborgen.</a:t>
            </a:r>
          </a:p>
        </p:txBody>
      </p:sp>
      <p:pic>
        <p:nvPicPr>
          <p:cNvPr id="16" name="Afbeelding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555267" y="2454824"/>
            <a:ext cx="2772024" cy="2077396"/>
          </a:xfrm>
          <a:prstGeom prst="rect">
            <a:avLst/>
          </a:prstGeom>
        </p:spPr>
      </p:pic>
      <p:sp>
        <p:nvSpPr>
          <p:cNvPr id="18" name="Afgeronde rechthoek 17"/>
          <p:cNvSpPr/>
          <p:nvPr/>
        </p:nvSpPr>
        <p:spPr>
          <a:xfrm>
            <a:off x="4761469" y="3122142"/>
            <a:ext cx="1598141" cy="181232"/>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20" name="Afgeronde rechthoek 19"/>
          <p:cNvSpPr/>
          <p:nvPr/>
        </p:nvSpPr>
        <p:spPr>
          <a:xfrm>
            <a:off x="7669427" y="2778221"/>
            <a:ext cx="461319" cy="632244"/>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7" name="Tekstvak 16"/>
          <p:cNvSpPr txBox="1"/>
          <p:nvPr/>
        </p:nvSpPr>
        <p:spPr>
          <a:xfrm>
            <a:off x="4124049" y="5101170"/>
            <a:ext cx="4855928" cy="461665"/>
          </a:xfrm>
          <a:prstGeom prst="rect">
            <a:avLst/>
          </a:prstGeom>
          <a:noFill/>
          <a:ln>
            <a:solidFill>
              <a:srgbClr val="00B0F0"/>
            </a:solidFill>
          </a:ln>
        </p:spPr>
        <p:txBody>
          <a:bodyPr wrap="square" rtlCol="0">
            <a:spAutoFit/>
          </a:bodyPr>
          <a:lstStyle/>
          <a:p>
            <a:r>
              <a:rPr lang="nl-BE" sz="1200" dirty="0"/>
              <a:t>Op 1 m stond een verkeersbord met onderbord : vo</a:t>
            </a:r>
            <a:r>
              <a:rPr lang="nl-BE" sz="1200" dirty="0">
                <a:solidFill>
                  <a:srgbClr val="00B0F0"/>
                </a:solidFill>
              </a:rPr>
              <a:t>er</a:t>
            </a:r>
            <a:r>
              <a:rPr lang="nl-BE" sz="1200" b="1" dirty="0">
                <a:solidFill>
                  <a:srgbClr val="00B0F0"/>
                </a:solidFill>
              </a:rPr>
              <a:t>tu</a:t>
            </a:r>
            <a:r>
              <a:rPr lang="nl-BE" sz="1200" dirty="0"/>
              <a:t>igen – aut</a:t>
            </a:r>
            <a:r>
              <a:rPr lang="nl-BE" sz="1200" dirty="0">
                <a:solidFill>
                  <a:srgbClr val="00B0F0"/>
                </a:solidFill>
              </a:rPr>
              <a:t>od</a:t>
            </a:r>
            <a:r>
              <a:rPr lang="nl-BE" sz="1200" dirty="0"/>
              <a:t>elen</a:t>
            </a:r>
          </a:p>
          <a:p>
            <a:r>
              <a:rPr lang="nl-BE" sz="1200" dirty="0"/>
              <a:t>Dit gaf nog een bijkomend antwoord : </a:t>
            </a:r>
            <a:r>
              <a:rPr lang="nl-BE" sz="1200" b="1" dirty="0">
                <a:solidFill>
                  <a:srgbClr val="00B0F0"/>
                </a:solidFill>
              </a:rPr>
              <a:t>ut</a:t>
            </a:r>
          </a:p>
        </p:txBody>
      </p:sp>
    </p:spTree>
    <p:extLst>
      <p:ext uri="{BB962C8B-B14F-4D97-AF65-F5344CB8AC3E}">
        <p14:creationId xmlns:p14="http://schemas.microsoft.com/office/powerpoint/2010/main" val="4266882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03870" y="497799"/>
            <a:ext cx="8262551" cy="828494"/>
          </a:xfrm>
          <a:ln>
            <a:solidFill>
              <a:srgbClr val="00B0F0"/>
            </a:solidFill>
          </a:ln>
        </p:spPr>
        <p:txBody>
          <a:bodyPr>
            <a:noAutofit/>
          </a:bodyPr>
          <a:lstStyle/>
          <a:p>
            <a:r>
              <a:rPr lang="nl-BE" sz="1400" b="1" dirty="0"/>
              <a:t>Vraag 25 : Hoeveel “fietsen” komen voor in de onmiddellijke omgeving van de (dubbele) glazen toegangsdeur van Residentie Ter Linde?             </a:t>
            </a:r>
            <a:endParaRPr lang="nl-BE" sz="1400" dirty="0"/>
          </a:p>
          <a:p>
            <a:r>
              <a:rPr lang="nl-BE" sz="1400" b="1" dirty="0"/>
              <a:t>M.A. : minder dan 1 – 1 – 2 – 3 – 4 – 5 </a:t>
            </a:r>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25</a:t>
            </a:r>
          </a:p>
        </p:txBody>
      </p:sp>
      <p:sp>
        <p:nvSpPr>
          <p:cNvPr id="19" name="Tekstvak 18"/>
          <p:cNvSpPr txBox="1"/>
          <p:nvPr/>
        </p:nvSpPr>
        <p:spPr>
          <a:xfrm>
            <a:off x="1103870" y="6272181"/>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ANTWOORDEN  VRAAG 25 : minder dan 1 – 2 – 3  </a:t>
            </a:r>
            <a:endParaRPr lang="nl-BE" dirty="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6601" y="1974252"/>
            <a:ext cx="2306594" cy="1729946"/>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318" y="1906030"/>
            <a:ext cx="2413687" cy="1810265"/>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822" y="4396127"/>
            <a:ext cx="3566984" cy="1104900"/>
          </a:xfrm>
          <a:prstGeom prst="rect">
            <a:avLst/>
          </a:prstGeom>
        </p:spPr>
      </p:pic>
      <p:sp>
        <p:nvSpPr>
          <p:cNvPr id="11" name="Tekstvak 10"/>
          <p:cNvSpPr txBox="1"/>
          <p:nvPr/>
        </p:nvSpPr>
        <p:spPr>
          <a:xfrm>
            <a:off x="1252151" y="1540216"/>
            <a:ext cx="5517292" cy="276999"/>
          </a:xfrm>
          <a:prstGeom prst="rect">
            <a:avLst/>
          </a:prstGeom>
          <a:noFill/>
          <a:ln>
            <a:solidFill>
              <a:srgbClr val="00B0F0"/>
            </a:solidFill>
          </a:ln>
        </p:spPr>
        <p:txBody>
          <a:bodyPr wrap="square" rtlCol="0">
            <a:spAutoFit/>
          </a:bodyPr>
          <a:lstStyle/>
          <a:p>
            <a:r>
              <a:rPr lang="nl-BE" sz="1200" dirty="0"/>
              <a:t>3 herkenningspunten Residentie Ter Linde  </a:t>
            </a:r>
          </a:p>
        </p:txBody>
      </p:sp>
      <p:sp>
        <p:nvSpPr>
          <p:cNvPr id="12" name="Afgeronde rechthoek 11"/>
          <p:cNvSpPr/>
          <p:nvPr/>
        </p:nvSpPr>
        <p:spPr>
          <a:xfrm>
            <a:off x="2693773" y="4474088"/>
            <a:ext cx="881449" cy="501566"/>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12"/>
          <p:cNvSpPr txBox="1"/>
          <p:nvPr/>
        </p:nvSpPr>
        <p:spPr>
          <a:xfrm>
            <a:off x="1103870" y="5530284"/>
            <a:ext cx="4230129" cy="646331"/>
          </a:xfrm>
          <a:prstGeom prst="rect">
            <a:avLst/>
          </a:prstGeom>
          <a:noFill/>
          <a:ln>
            <a:solidFill>
              <a:srgbClr val="00B0F0"/>
            </a:solidFill>
          </a:ln>
        </p:spPr>
        <p:txBody>
          <a:bodyPr wrap="square" rtlCol="0">
            <a:spAutoFit/>
          </a:bodyPr>
          <a:lstStyle/>
          <a:p>
            <a:r>
              <a:rPr lang="nl-BE" sz="1200" dirty="0"/>
              <a:t>In de onmiddellijke omgeving van de computerzaak ‘Cookies X Cloud’ stond op het raam </a:t>
            </a:r>
            <a:r>
              <a:rPr lang="nl-BE" sz="1200" b="1" dirty="0">
                <a:solidFill>
                  <a:srgbClr val="00B0F0"/>
                </a:solidFill>
              </a:rPr>
              <a:t>3x</a:t>
            </a:r>
            <a:r>
              <a:rPr lang="nl-BE" sz="1200" b="1" dirty="0">
                <a:solidFill>
                  <a:schemeClr val="accent1">
                    <a:lumMod val="40000"/>
                    <a:lumOff val="60000"/>
                  </a:schemeClr>
                </a:solidFill>
              </a:rPr>
              <a:t> </a:t>
            </a:r>
            <a:r>
              <a:rPr lang="nl-BE" sz="1200" dirty="0"/>
              <a:t>‘Gelieve geen </a:t>
            </a:r>
            <a:r>
              <a:rPr lang="nl-BE" sz="1200" b="1" dirty="0">
                <a:solidFill>
                  <a:srgbClr val="00B0F0"/>
                </a:solidFill>
              </a:rPr>
              <a:t>fietsen</a:t>
            </a:r>
            <a:r>
              <a:rPr lang="nl-BE" sz="1200" dirty="0"/>
              <a:t> te plaatsen </a:t>
            </a:r>
            <a:r>
              <a:rPr lang="nl-BE" sz="1200" dirty="0" err="1"/>
              <a:t>aub</a:t>
            </a:r>
            <a:r>
              <a:rPr lang="nl-BE" sz="1200" dirty="0"/>
              <a:t>’ </a:t>
            </a:r>
          </a:p>
        </p:txBody>
      </p:sp>
      <p:pic>
        <p:nvPicPr>
          <p:cNvPr id="17" name="Afbeelding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1374" y="1910144"/>
            <a:ext cx="2784390" cy="2088292"/>
          </a:xfrm>
          <a:prstGeom prst="rect">
            <a:avLst/>
          </a:prstGeom>
        </p:spPr>
      </p:pic>
      <p:cxnSp>
        <p:nvCxnSpPr>
          <p:cNvPr id="20" name="Rechte verbindingslijn met pijl 19"/>
          <p:cNvCxnSpPr>
            <a:endCxn id="24" idx="1"/>
          </p:cNvCxnSpPr>
          <p:nvPr/>
        </p:nvCxnSpPr>
        <p:spPr>
          <a:xfrm flipV="1">
            <a:off x="8860226" y="2421924"/>
            <a:ext cx="1816011" cy="87225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Afgeronde rechthoek 23"/>
          <p:cNvSpPr/>
          <p:nvPr/>
        </p:nvSpPr>
        <p:spPr>
          <a:xfrm>
            <a:off x="10676237" y="2183037"/>
            <a:ext cx="897923" cy="477773"/>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30" name="Rechte verbindingslijn met pijl 29"/>
          <p:cNvCxnSpPr>
            <a:stCxn id="12" idx="0"/>
          </p:cNvCxnSpPr>
          <p:nvPr/>
        </p:nvCxnSpPr>
        <p:spPr>
          <a:xfrm flipV="1">
            <a:off x="3134498" y="3396018"/>
            <a:ext cx="478822" cy="107807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Rechthoek 36"/>
          <p:cNvSpPr/>
          <p:nvPr/>
        </p:nvSpPr>
        <p:spPr>
          <a:xfrm>
            <a:off x="9366421" y="5173742"/>
            <a:ext cx="2417805" cy="400110"/>
          </a:xfrm>
          <a:prstGeom prst="rect">
            <a:avLst/>
          </a:prstGeom>
          <a:ln w="38100">
            <a:solidFill>
              <a:srgbClr val="00B0F0"/>
            </a:solidFill>
          </a:ln>
        </p:spPr>
        <p:txBody>
          <a:bodyPr wrap="square">
            <a:spAutoFit/>
          </a:bodyPr>
          <a:lstStyle/>
          <a:p>
            <a:r>
              <a:rPr lang="nl-BE" sz="1000" b="1" dirty="0"/>
              <a:t>ietwat verborgen onder airco, bij deur 2 </a:t>
            </a:r>
          </a:p>
          <a:p>
            <a:r>
              <a:rPr lang="nl-BE" sz="1000" b="1" dirty="0">
                <a:solidFill>
                  <a:srgbClr val="00B0F0"/>
                </a:solidFill>
              </a:rPr>
              <a:t>VERBODEN FIETSEN TE PLAATSEN </a:t>
            </a:r>
          </a:p>
        </p:txBody>
      </p:sp>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8833" y="1924737"/>
            <a:ext cx="2249792" cy="1687342"/>
          </a:xfrm>
          <a:prstGeom prst="rect">
            <a:avLst/>
          </a:prstGeom>
        </p:spPr>
      </p:pic>
      <p:pic>
        <p:nvPicPr>
          <p:cNvPr id="9" name="Afbeelding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7505" y="3744436"/>
            <a:ext cx="2261120" cy="508000"/>
          </a:xfrm>
          <a:prstGeom prst="rect">
            <a:avLst/>
          </a:prstGeom>
          <a:ln w="28575">
            <a:solidFill>
              <a:schemeClr val="tx1"/>
            </a:solidFill>
          </a:ln>
        </p:spPr>
      </p:pic>
      <p:sp>
        <p:nvSpPr>
          <p:cNvPr id="8" name="Tekstvak 7"/>
          <p:cNvSpPr txBox="1"/>
          <p:nvPr/>
        </p:nvSpPr>
        <p:spPr>
          <a:xfrm>
            <a:off x="1425146" y="1956077"/>
            <a:ext cx="1051272" cy="369332"/>
          </a:xfrm>
          <a:prstGeom prst="rect">
            <a:avLst/>
          </a:prstGeom>
          <a:noFill/>
          <a:ln w="28575">
            <a:solidFill>
              <a:srgbClr val="00B0F0"/>
            </a:solidFill>
          </a:ln>
        </p:spPr>
        <p:txBody>
          <a:bodyPr wrap="square" rtlCol="0">
            <a:spAutoFit/>
          </a:bodyPr>
          <a:lstStyle/>
          <a:p>
            <a:r>
              <a:rPr lang="nl-BE" dirty="0">
                <a:solidFill>
                  <a:srgbClr val="FFFF00"/>
                </a:solidFill>
              </a:rPr>
              <a:t>Deur 1</a:t>
            </a:r>
          </a:p>
        </p:txBody>
      </p:sp>
      <p:sp>
        <p:nvSpPr>
          <p:cNvPr id="14" name="Afgeronde rechthoek 13"/>
          <p:cNvSpPr/>
          <p:nvPr/>
        </p:nvSpPr>
        <p:spPr>
          <a:xfrm>
            <a:off x="4217773" y="2421924"/>
            <a:ext cx="1639330" cy="484482"/>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32" name="Afgeronde rechthoek 31"/>
          <p:cNvSpPr/>
          <p:nvPr/>
        </p:nvSpPr>
        <p:spPr>
          <a:xfrm>
            <a:off x="4448431" y="3822015"/>
            <a:ext cx="897926" cy="328015"/>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Tekstvak 20"/>
          <p:cNvSpPr txBox="1"/>
          <p:nvPr/>
        </p:nvSpPr>
        <p:spPr>
          <a:xfrm>
            <a:off x="4703806" y="2153120"/>
            <a:ext cx="387178" cy="369332"/>
          </a:xfrm>
          <a:prstGeom prst="rect">
            <a:avLst/>
          </a:prstGeom>
          <a:noFill/>
          <a:ln w="28575">
            <a:solidFill>
              <a:schemeClr val="tx1"/>
            </a:solidFill>
          </a:ln>
        </p:spPr>
        <p:txBody>
          <a:bodyPr wrap="square" rtlCol="0">
            <a:spAutoFit/>
          </a:bodyPr>
          <a:lstStyle/>
          <a:p>
            <a:r>
              <a:rPr lang="nl-BE" b="1" dirty="0">
                <a:solidFill>
                  <a:srgbClr val="0070C0"/>
                </a:solidFill>
              </a:rPr>
              <a:t>1</a:t>
            </a:r>
          </a:p>
        </p:txBody>
      </p:sp>
      <p:sp>
        <p:nvSpPr>
          <p:cNvPr id="25" name="Tekstvak 24"/>
          <p:cNvSpPr txBox="1"/>
          <p:nvPr/>
        </p:nvSpPr>
        <p:spPr>
          <a:xfrm>
            <a:off x="4777946" y="3612079"/>
            <a:ext cx="313038" cy="369332"/>
          </a:xfrm>
          <a:prstGeom prst="rect">
            <a:avLst/>
          </a:prstGeom>
          <a:noFill/>
          <a:ln w="28575">
            <a:solidFill>
              <a:schemeClr val="tx1"/>
            </a:solidFill>
          </a:ln>
        </p:spPr>
        <p:txBody>
          <a:bodyPr wrap="square" rtlCol="0">
            <a:spAutoFit/>
          </a:bodyPr>
          <a:lstStyle/>
          <a:p>
            <a:r>
              <a:rPr lang="nl-BE" b="1" dirty="0">
                <a:solidFill>
                  <a:srgbClr val="0070C0"/>
                </a:solidFill>
              </a:rPr>
              <a:t>2</a:t>
            </a:r>
          </a:p>
        </p:txBody>
      </p:sp>
      <p:sp>
        <p:nvSpPr>
          <p:cNvPr id="28" name="Tekstvak 27"/>
          <p:cNvSpPr txBox="1"/>
          <p:nvPr/>
        </p:nvSpPr>
        <p:spPr>
          <a:xfrm>
            <a:off x="2940907" y="4252436"/>
            <a:ext cx="318187" cy="369332"/>
          </a:xfrm>
          <a:prstGeom prst="rect">
            <a:avLst/>
          </a:prstGeom>
          <a:noFill/>
          <a:ln w="28575">
            <a:solidFill>
              <a:schemeClr val="tx1"/>
            </a:solidFill>
          </a:ln>
        </p:spPr>
        <p:txBody>
          <a:bodyPr wrap="square" rtlCol="0">
            <a:spAutoFit/>
          </a:bodyPr>
          <a:lstStyle/>
          <a:p>
            <a:r>
              <a:rPr lang="nl-BE" b="1" dirty="0">
                <a:solidFill>
                  <a:srgbClr val="0070C0"/>
                </a:solidFill>
              </a:rPr>
              <a:t>3</a:t>
            </a:r>
          </a:p>
        </p:txBody>
      </p:sp>
      <p:sp>
        <p:nvSpPr>
          <p:cNvPr id="38" name="Tekstvak 37"/>
          <p:cNvSpPr txBox="1"/>
          <p:nvPr/>
        </p:nvSpPr>
        <p:spPr>
          <a:xfrm>
            <a:off x="6451770" y="3211352"/>
            <a:ext cx="1051272" cy="369332"/>
          </a:xfrm>
          <a:prstGeom prst="rect">
            <a:avLst/>
          </a:prstGeom>
          <a:noFill/>
          <a:ln w="28575">
            <a:solidFill>
              <a:srgbClr val="00B0F0"/>
            </a:solidFill>
          </a:ln>
        </p:spPr>
        <p:txBody>
          <a:bodyPr wrap="square" rtlCol="0">
            <a:spAutoFit/>
          </a:bodyPr>
          <a:lstStyle/>
          <a:p>
            <a:r>
              <a:rPr lang="nl-BE" b="1" dirty="0">
                <a:solidFill>
                  <a:srgbClr val="FFFF00"/>
                </a:solidFill>
              </a:rPr>
              <a:t>Deur 2</a:t>
            </a:r>
          </a:p>
        </p:txBody>
      </p:sp>
      <p:pic>
        <p:nvPicPr>
          <p:cNvPr id="40" name="Afbeelding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096092" y="4310954"/>
            <a:ext cx="2007790" cy="1505843"/>
          </a:xfrm>
          <a:prstGeom prst="rect">
            <a:avLst/>
          </a:prstGeom>
        </p:spPr>
      </p:pic>
      <p:sp>
        <p:nvSpPr>
          <p:cNvPr id="41" name="Tekstvak 40"/>
          <p:cNvSpPr txBox="1"/>
          <p:nvPr/>
        </p:nvSpPr>
        <p:spPr>
          <a:xfrm>
            <a:off x="6470156" y="5215612"/>
            <a:ext cx="1051272" cy="369332"/>
          </a:xfrm>
          <a:prstGeom prst="rect">
            <a:avLst/>
          </a:prstGeom>
          <a:noFill/>
          <a:ln w="28575">
            <a:solidFill>
              <a:srgbClr val="00B0F0"/>
            </a:solidFill>
          </a:ln>
        </p:spPr>
        <p:txBody>
          <a:bodyPr wrap="square" rtlCol="0">
            <a:spAutoFit/>
          </a:bodyPr>
          <a:lstStyle/>
          <a:p>
            <a:r>
              <a:rPr lang="nl-BE" b="1" dirty="0">
                <a:solidFill>
                  <a:srgbClr val="FFFF00"/>
                </a:solidFill>
              </a:rPr>
              <a:t>Deur 3</a:t>
            </a:r>
          </a:p>
        </p:txBody>
      </p:sp>
      <p:sp>
        <p:nvSpPr>
          <p:cNvPr id="16" name="Tekstvak 15"/>
          <p:cNvSpPr txBox="1"/>
          <p:nvPr/>
        </p:nvSpPr>
        <p:spPr>
          <a:xfrm>
            <a:off x="10960441" y="3049215"/>
            <a:ext cx="329514" cy="369332"/>
          </a:xfrm>
          <a:prstGeom prst="rect">
            <a:avLst/>
          </a:prstGeom>
          <a:noFill/>
          <a:ln w="28575">
            <a:solidFill>
              <a:schemeClr val="tx1"/>
            </a:solidFill>
          </a:ln>
        </p:spPr>
        <p:txBody>
          <a:bodyPr wrap="square" rtlCol="0">
            <a:spAutoFit/>
          </a:bodyPr>
          <a:lstStyle/>
          <a:p>
            <a:r>
              <a:rPr lang="nl-BE" b="1" dirty="0">
                <a:solidFill>
                  <a:srgbClr val="FFC000"/>
                </a:solidFill>
              </a:rPr>
              <a:t>1</a:t>
            </a:r>
          </a:p>
        </p:txBody>
      </p:sp>
      <p:sp>
        <p:nvSpPr>
          <p:cNvPr id="22" name="Tekstvak 21"/>
          <p:cNvSpPr txBox="1"/>
          <p:nvPr/>
        </p:nvSpPr>
        <p:spPr>
          <a:xfrm>
            <a:off x="7957751" y="5584944"/>
            <a:ext cx="3167447" cy="461665"/>
          </a:xfrm>
          <a:prstGeom prst="rect">
            <a:avLst/>
          </a:prstGeom>
          <a:noFill/>
          <a:ln>
            <a:solidFill>
              <a:srgbClr val="00B0F0"/>
            </a:solidFill>
          </a:ln>
        </p:spPr>
        <p:txBody>
          <a:bodyPr wrap="square" rtlCol="0">
            <a:spAutoFit/>
          </a:bodyPr>
          <a:lstStyle/>
          <a:p>
            <a:r>
              <a:rPr lang="nl-BE" sz="1200" dirty="0"/>
              <a:t>Zijgevel : 3</a:t>
            </a:r>
            <a:r>
              <a:rPr lang="nl-BE" sz="1200" baseline="30000" dirty="0"/>
              <a:t>de</a:t>
            </a:r>
            <a:r>
              <a:rPr lang="nl-BE" sz="1200" dirty="0"/>
              <a:t> toegangsdeur Residentie Ter Linde </a:t>
            </a:r>
          </a:p>
          <a:p>
            <a:r>
              <a:rPr lang="nl-BE" sz="1200" dirty="0"/>
              <a:t>Geen </a:t>
            </a:r>
            <a:r>
              <a:rPr lang="nl-BE" sz="1200" b="1" dirty="0">
                <a:solidFill>
                  <a:srgbClr val="00B0F0"/>
                </a:solidFill>
              </a:rPr>
              <a:t>fietsen</a:t>
            </a:r>
            <a:r>
              <a:rPr lang="nl-BE" sz="1200" dirty="0"/>
              <a:t> = </a:t>
            </a:r>
            <a:r>
              <a:rPr lang="nl-BE" sz="1200" b="1" dirty="0"/>
              <a:t>minder dan 1.</a:t>
            </a:r>
          </a:p>
        </p:txBody>
      </p:sp>
      <p:cxnSp>
        <p:nvCxnSpPr>
          <p:cNvPr id="34" name="Rechte verbindingslijn met pijl 33"/>
          <p:cNvCxnSpPr/>
          <p:nvPr/>
        </p:nvCxnSpPr>
        <p:spPr>
          <a:xfrm flipH="1" flipV="1">
            <a:off x="6986518" y="5635913"/>
            <a:ext cx="971233" cy="34719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6" name="Afbeelding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5880" y="3792906"/>
            <a:ext cx="2404253" cy="1324808"/>
          </a:xfrm>
          <a:prstGeom prst="rect">
            <a:avLst/>
          </a:prstGeom>
        </p:spPr>
      </p:pic>
      <p:sp>
        <p:nvSpPr>
          <p:cNvPr id="42" name="Afgeronde rechthoek 41"/>
          <p:cNvSpPr/>
          <p:nvPr/>
        </p:nvSpPr>
        <p:spPr>
          <a:xfrm>
            <a:off x="9527064" y="4059980"/>
            <a:ext cx="1791724" cy="477773"/>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3" name="Tekstvak 42"/>
          <p:cNvSpPr txBox="1"/>
          <p:nvPr/>
        </p:nvSpPr>
        <p:spPr>
          <a:xfrm flipH="1">
            <a:off x="9666326" y="4664487"/>
            <a:ext cx="278522" cy="369332"/>
          </a:xfrm>
          <a:prstGeom prst="rect">
            <a:avLst/>
          </a:prstGeom>
          <a:noFill/>
          <a:ln w="28575">
            <a:solidFill>
              <a:schemeClr val="tx1"/>
            </a:solidFill>
          </a:ln>
        </p:spPr>
        <p:txBody>
          <a:bodyPr wrap="square" rtlCol="0">
            <a:spAutoFit/>
          </a:bodyPr>
          <a:lstStyle/>
          <a:p>
            <a:r>
              <a:rPr lang="nl-BE" b="1" dirty="0">
                <a:solidFill>
                  <a:srgbClr val="FFC000"/>
                </a:solidFill>
              </a:rPr>
              <a:t>2</a:t>
            </a:r>
          </a:p>
        </p:txBody>
      </p:sp>
      <p:cxnSp>
        <p:nvCxnSpPr>
          <p:cNvPr id="44" name="Rechte verbindingslijn met pijl 43"/>
          <p:cNvCxnSpPr/>
          <p:nvPr/>
        </p:nvCxnSpPr>
        <p:spPr>
          <a:xfrm>
            <a:off x="8897419" y="3294258"/>
            <a:ext cx="611291" cy="69901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44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55590" y="566620"/>
            <a:ext cx="8443784" cy="520775"/>
          </a:xfrm>
          <a:ln>
            <a:solidFill>
              <a:srgbClr val="00B0F0"/>
            </a:solidFill>
          </a:ln>
        </p:spPr>
        <p:txBody>
          <a:bodyPr>
            <a:noAutofit/>
          </a:bodyPr>
          <a:lstStyle/>
          <a:p>
            <a:r>
              <a:rPr lang="nl-BE" sz="1400" b="1" dirty="0"/>
              <a:t>Vraag 26 : Hoeveel maal komt het woord “INVERTER” voor vanaf wegopdracht 26 tot en met wegopdracht 27? </a:t>
            </a:r>
            <a:endParaRPr lang="nl-BE" sz="1400" dirty="0"/>
          </a:p>
          <a:p>
            <a:r>
              <a:rPr lang="nl-BE" sz="1400" b="1" dirty="0"/>
              <a:t> K.U. :  	1 – 2 – 3 – 4 – 5.</a:t>
            </a:r>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26</a:t>
            </a:r>
          </a:p>
        </p:txBody>
      </p:sp>
      <p:sp>
        <p:nvSpPr>
          <p:cNvPr id="19" name="Tekstvak 18"/>
          <p:cNvSpPr txBox="1"/>
          <p:nvPr/>
        </p:nvSpPr>
        <p:spPr>
          <a:xfrm>
            <a:off x="930876" y="5142129"/>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ANTWOORDEN  VRAAG 26 : </a:t>
            </a:r>
            <a:r>
              <a:rPr lang="nl-BE" b="1" dirty="0">
                <a:ln>
                  <a:solidFill>
                    <a:srgbClr val="00B0F0"/>
                  </a:solidFill>
                </a:ln>
                <a:solidFill>
                  <a:srgbClr val="00B0F0"/>
                </a:solidFill>
              </a:rPr>
              <a:t>5 </a:t>
            </a:r>
            <a:endParaRPr lang="nl-BE" dirty="0">
              <a:solidFill>
                <a:srgbClr val="00B0F0"/>
              </a:solidFill>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540" y="1756414"/>
            <a:ext cx="2100648" cy="1207537"/>
          </a:xfrm>
          <a:prstGeom prst="rect">
            <a:avLst/>
          </a:prstGeom>
        </p:spPr>
      </p:pic>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206" y="1698702"/>
            <a:ext cx="2075934" cy="1207537"/>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589" y="3214511"/>
            <a:ext cx="2110675" cy="1357489"/>
          </a:xfrm>
          <a:prstGeom prst="rect">
            <a:avLst/>
          </a:prstGeom>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7534" y="3214510"/>
            <a:ext cx="2187394" cy="1368473"/>
          </a:xfrm>
          <a:prstGeom prst="rect">
            <a:avLst/>
          </a:prstGeom>
        </p:spPr>
      </p:pic>
      <p:pic>
        <p:nvPicPr>
          <p:cNvPr id="11" name="Afbeelding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4273" y="1767146"/>
            <a:ext cx="1895565" cy="1210536"/>
          </a:xfrm>
          <a:prstGeom prst="rect">
            <a:avLst/>
          </a:prstGeom>
        </p:spPr>
      </p:pic>
      <p:sp>
        <p:nvSpPr>
          <p:cNvPr id="12" name="Afgeronde rechthoek 11"/>
          <p:cNvSpPr/>
          <p:nvPr/>
        </p:nvSpPr>
        <p:spPr>
          <a:xfrm>
            <a:off x="1927654" y="2290119"/>
            <a:ext cx="864973" cy="255373"/>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4" name="Afgeronde rechthoek 13"/>
          <p:cNvSpPr/>
          <p:nvPr/>
        </p:nvSpPr>
        <p:spPr>
          <a:xfrm>
            <a:off x="3896497" y="2531884"/>
            <a:ext cx="864973" cy="255373"/>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5" name="Afgeronde rechthoek 14"/>
          <p:cNvSpPr/>
          <p:nvPr/>
        </p:nvSpPr>
        <p:spPr>
          <a:xfrm>
            <a:off x="6334898" y="2261971"/>
            <a:ext cx="1169772" cy="255373"/>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6" name="Afgeronde rechthoek 15"/>
          <p:cNvSpPr/>
          <p:nvPr/>
        </p:nvSpPr>
        <p:spPr>
          <a:xfrm>
            <a:off x="1495167" y="3720069"/>
            <a:ext cx="1231557" cy="399238"/>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7" name="Afgeronde rechthoek 16"/>
          <p:cNvSpPr/>
          <p:nvPr/>
        </p:nvSpPr>
        <p:spPr>
          <a:xfrm>
            <a:off x="4081849" y="3900357"/>
            <a:ext cx="864973" cy="255373"/>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3" name="Tekstvak 12"/>
          <p:cNvSpPr txBox="1"/>
          <p:nvPr/>
        </p:nvSpPr>
        <p:spPr>
          <a:xfrm>
            <a:off x="5782963" y="3476368"/>
            <a:ext cx="3921210" cy="646331"/>
          </a:xfrm>
          <a:prstGeom prst="rect">
            <a:avLst/>
          </a:prstGeom>
          <a:noFill/>
          <a:ln>
            <a:solidFill>
              <a:srgbClr val="00B0F0"/>
            </a:solidFill>
          </a:ln>
        </p:spPr>
        <p:txBody>
          <a:bodyPr wrap="square" rtlCol="0">
            <a:spAutoFit/>
          </a:bodyPr>
          <a:lstStyle/>
          <a:p>
            <a:r>
              <a:rPr lang="nl-BE" sz="1200" dirty="0"/>
              <a:t>Aan de rij winkels kon je 5 airco’s waarnemen met daarop “INVERTER”</a:t>
            </a:r>
          </a:p>
          <a:p>
            <a:r>
              <a:rPr lang="nl-BE" sz="1200" dirty="0"/>
              <a:t>De 5</a:t>
            </a:r>
            <a:r>
              <a:rPr lang="nl-BE" sz="1200" baseline="30000" dirty="0"/>
              <a:t>de</a:t>
            </a:r>
            <a:r>
              <a:rPr lang="nl-BE" sz="1200" dirty="0"/>
              <a:t> was te zien bij de laatste winkel op de zijgevel</a:t>
            </a:r>
          </a:p>
        </p:txBody>
      </p:sp>
    </p:spTree>
    <p:extLst>
      <p:ext uri="{BB962C8B-B14F-4D97-AF65-F5344CB8AC3E}">
        <p14:creationId xmlns:p14="http://schemas.microsoft.com/office/powerpoint/2010/main" val="8100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55590" y="566620"/>
            <a:ext cx="8443784" cy="520775"/>
          </a:xfrm>
          <a:ln>
            <a:solidFill>
              <a:srgbClr val="00B0F0"/>
            </a:solidFill>
          </a:ln>
        </p:spPr>
        <p:txBody>
          <a:bodyPr>
            <a:noAutofit/>
          </a:bodyPr>
          <a:lstStyle/>
          <a:p>
            <a:r>
              <a:rPr lang="nl-BE" sz="1400" b="1" dirty="0"/>
              <a:t>Vraag 27 : Hoeveel namen van ‘n hoofdstad van een land komen voor op het bord met “ERASMUS+” ?</a:t>
            </a:r>
            <a:endParaRPr lang="nl-BE" sz="1400" dirty="0"/>
          </a:p>
          <a:p>
            <a:r>
              <a:rPr lang="nl-BE" sz="1400" b="1" dirty="0"/>
              <a:t>M.A. : minder dan 1 – 2 – 3 – 4.  </a:t>
            </a:r>
            <a:r>
              <a:rPr lang="nl-BE" sz="1400" dirty="0"/>
              <a:t>(Tip: schrijfwijze speelt geen rol v.b. Paris = </a:t>
            </a:r>
            <a:r>
              <a:rPr lang="nl-BE" sz="1400" dirty="0" err="1"/>
              <a:t>Parys</a:t>
            </a:r>
            <a:r>
              <a:rPr lang="nl-BE" sz="1400" dirty="0"/>
              <a:t> =Parijs).</a:t>
            </a:r>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27</a:t>
            </a:r>
          </a:p>
        </p:txBody>
      </p:sp>
      <p:sp>
        <p:nvSpPr>
          <p:cNvPr id="19" name="Tekstvak 18"/>
          <p:cNvSpPr txBox="1"/>
          <p:nvPr/>
        </p:nvSpPr>
        <p:spPr>
          <a:xfrm>
            <a:off x="1210963" y="5746576"/>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ANTWOORDEN  VRAAG 27: </a:t>
            </a:r>
            <a:r>
              <a:rPr lang="nl-BE" b="1" dirty="0">
                <a:ln>
                  <a:solidFill>
                    <a:srgbClr val="00B0F0"/>
                  </a:solidFill>
                </a:ln>
                <a:solidFill>
                  <a:srgbClr val="00B0F0"/>
                </a:solidFill>
              </a:rPr>
              <a:t>minder dan 1 – 3  </a:t>
            </a:r>
            <a:endParaRPr lang="nl-BE" dirty="0">
              <a:solidFill>
                <a:srgbClr val="00B0F0"/>
              </a:solidFill>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03651" y="1760686"/>
            <a:ext cx="3954166" cy="2965622"/>
          </a:xfrm>
          <a:prstGeom prst="rect">
            <a:avLst/>
          </a:prstGeom>
        </p:spPr>
      </p:pic>
      <p:pic>
        <p:nvPicPr>
          <p:cNvPr id="21" name="Afbeelding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749" y="1272997"/>
            <a:ext cx="3182301" cy="1405880"/>
          </a:xfrm>
          <a:prstGeom prst="rect">
            <a:avLst/>
          </a:prstGeom>
        </p:spPr>
      </p:pic>
      <p:sp>
        <p:nvSpPr>
          <p:cNvPr id="22" name="Tekstvak 21"/>
          <p:cNvSpPr txBox="1"/>
          <p:nvPr/>
        </p:nvSpPr>
        <p:spPr>
          <a:xfrm>
            <a:off x="4539049" y="3163330"/>
            <a:ext cx="5511113" cy="1384995"/>
          </a:xfrm>
          <a:prstGeom prst="rect">
            <a:avLst/>
          </a:prstGeom>
          <a:noFill/>
          <a:ln>
            <a:solidFill>
              <a:srgbClr val="00B0F0"/>
            </a:solidFill>
          </a:ln>
        </p:spPr>
        <p:txBody>
          <a:bodyPr wrap="square" rtlCol="0">
            <a:spAutoFit/>
          </a:bodyPr>
          <a:lstStyle/>
          <a:p>
            <a:r>
              <a:rPr lang="nl-BE" sz="1200" dirty="0"/>
              <a:t>Er waren 2 bordjes die voldeden aan de vraagstelling </a:t>
            </a:r>
          </a:p>
          <a:p>
            <a:r>
              <a:rPr lang="nl-BE" sz="1200" dirty="0"/>
              <a:t>Op het bordje met “ERASMUS+” 2020 waren GEEN hoofdsteden waar te nemen = </a:t>
            </a:r>
            <a:r>
              <a:rPr lang="nl-BE" sz="1200" dirty="0">
                <a:solidFill>
                  <a:srgbClr val="00B0F0"/>
                </a:solidFill>
              </a:rPr>
              <a:t>minder dan 1. </a:t>
            </a:r>
          </a:p>
          <a:p>
            <a:endParaRPr lang="nl-BE" sz="1200" dirty="0">
              <a:solidFill>
                <a:srgbClr val="00B0F0"/>
              </a:solidFill>
            </a:endParaRPr>
          </a:p>
          <a:p>
            <a:r>
              <a:rPr lang="nl-BE" sz="1200" dirty="0"/>
              <a:t>Op het bordje met “ERASMUS+” 2022 waren </a:t>
            </a:r>
            <a:r>
              <a:rPr lang="nl-BE" sz="1200" dirty="0">
                <a:solidFill>
                  <a:srgbClr val="00B0F0"/>
                </a:solidFill>
              </a:rPr>
              <a:t>Madrid</a:t>
            </a:r>
            <a:r>
              <a:rPr lang="nl-BE" sz="1200" dirty="0"/>
              <a:t> (Spanje) – </a:t>
            </a:r>
            <a:r>
              <a:rPr lang="nl-BE" sz="1200" dirty="0">
                <a:solidFill>
                  <a:srgbClr val="00B0F0"/>
                </a:solidFill>
              </a:rPr>
              <a:t>Berlin</a:t>
            </a:r>
            <a:r>
              <a:rPr lang="nl-BE" sz="1200" dirty="0"/>
              <a:t> (Duitsland)  – </a:t>
            </a:r>
            <a:r>
              <a:rPr lang="nl-BE" sz="1200" dirty="0">
                <a:solidFill>
                  <a:srgbClr val="00B0F0"/>
                </a:solidFill>
              </a:rPr>
              <a:t>Brussels </a:t>
            </a:r>
            <a:r>
              <a:rPr lang="nl-BE" sz="1200" dirty="0"/>
              <a:t>(België)  te lezen. Ook nog </a:t>
            </a:r>
            <a:r>
              <a:rPr lang="nl-BE" sz="1200" dirty="0">
                <a:solidFill>
                  <a:srgbClr val="FF0000"/>
                </a:solidFill>
              </a:rPr>
              <a:t>Istanbul</a:t>
            </a:r>
            <a:r>
              <a:rPr lang="nl-BE" sz="1200" dirty="0"/>
              <a:t> (Turkije) maar de hoofdstad van Turkije = </a:t>
            </a:r>
            <a:r>
              <a:rPr lang="nl-BE" sz="1200" b="1" dirty="0"/>
              <a:t>ANKARA.</a:t>
            </a:r>
            <a:r>
              <a:rPr lang="nl-BE" sz="1200" dirty="0"/>
              <a:t> </a:t>
            </a:r>
          </a:p>
        </p:txBody>
      </p:sp>
      <p:sp>
        <p:nvSpPr>
          <p:cNvPr id="6" name="Afgeronde rechthoek 5"/>
          <p:cNvSpPr/>
          <p:nvPr/>
        </p:nvSpPr>
        <p:spPr>
          <a:xfrm>
            <a:off x="5371070" y="1548712"/>
            <a:ext cx="2067698" cy="535461"/>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8213124" y="1548712"/>
            <a:ext cx="1985319" cy="646331"/>
          </a:xfrm>
          <a:prstGeom prst="rect">
            <a:avLst/>
          </a:prstGeom>
          <a:noFill/>
        </p:spPr>
        <p:txBody>
          <a:bodyPr wrap="square" rtlCol="0">
            <a:spAutoFit/>
          </a:bodyPr>
          <a:lstStyle/>
          <a:p>
            <a:r>
              <a:rPr lang="nl-BE" sz="1200" dirty="0"/>
              <a:t>Moeilijk te zien , maar er stond wel nog degelijk BRUSSELS,</a:t>
            </a:r>
            <a:endParaRPr lang="nl-BE" sz="1200" dirty="0">
              <a:solidFill>
                <a:srgbClr val="00B0F0"/>
              </a:solidFill>
            </a:endParaRPr>
          </a:p>
        </p:txBody>
      </p:sp>
      <p:cxnSp>
        <p:nvCxnSpPr>
          <p:cNvPr id="9" name="Rechte verbindingslijn met pijl 8"/>
          <p:cNvCxnSpPr>
            <a:stCxn id="7" idx="1"/>
          </p:cNvCxnSpPr>
          <p:nvPr/>
        </p:nvCxnSpPr>
        <p:spPr>
          <a:xfrm flipH="1" flipV="1">
            <a:off x="7504670" y="1861751"/>
            <a:ext cx="708454" cy="1012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09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524000" y="568412"/>
            <a:ext cx="8773297" cy="939112"/>
          </a:xfrm>
          <a:ln>
            <a:solidFill>
              <a:srgbClr val="00B0F0"/>
            </a:solidFill>
          </a:ln>
        </p:spPr>
        <p:txBody>
          <a:bodyPr>
            <a:normAutofit fontScale="77500" lnSpcReduction="20000"/>
          </a:bodyPr>
          <a:lstStyle/>
          <a:p>
            <a:r>
              <a:rPr lang="nl-BE" b="1" dirty="0"/>
              <a:t>Vraag 2: Hoeveel kwadraatgetallen bekom je, als je uit een gevonden postcode het eerste cijfer vermenigvuldigt met het derde cijfer van diezelfde gevonden postcode?  </a:t>
            </a:r>
            <a:endParaRPr lang="nl-BE" dirty="0"/>
          </a:p>
          <a:p>
            <a:r>
              <a:rPr lang="nl-BE" b="1" dirty="0"/>
              <a:t> K.U.: minder dan  3 – 3 – 4 – 5 – meer dan 5.  </a:t>
            </a:r>
            <a:endParaRPr lang="nl-BE" dirty="0"/>
          </a:p>
        </p:txBody>
      </p:sp>
      <p:sp>
        <p:nvSpPr>
          <p:cNvPr id="4" name="Rechthoek 3"/>
          <p:cNvSpPr/>
          <p:nvPr/>
        </p:nvSpPr>
        <p:spPr>
          <a:xfrm>
            <a:off x="10972800" y="0"/>
            <a:ext cx="1219200"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1145794" y="-62136"/>
            <a:ext cx="667265" cy="1569660"/>
          </a:xfrm>
          <a:prstGeom prst="rect">
            <a:avLst/>
          </a:prstGeom>
          <a:noFill/>
        </p:spPr>
        <p:txBody>
          <a:bodyPr wrap="square" rtlCol="0">
            <a:spAutoFit/>
          </a:bodyPr>
          <a:lstStyle/>
          <a:p>
            <a:r>
              <a:rPr lang="nl-BE" sz="9600" b="1" dirty="0">
                <a:ln w="22225">
                  <a:solidFill>
                    <a:schemeClr val="accent2"/>
                  </a:solidFill>
                  <a:prstDash val="solid"/>
                </a:ln>
                <a:solidFill>
                  <a:schemeClr val="accent2">
                    <a:lumMod val="40000"/>
                    <a:lumOff val="60000"/>
                  </a:schemeClr>
                </a:solidFill>
              </a:rPr>
              <a:t>2</a:t>
            </a:r>
          </a:p>
        </p:txBody>
      </p:sp>
      <p:sp>
        <p:nvSpPr>
          <p:cNvPr id="15" name="Tekstvak 14"/>
          <p:cNvSpPr txBox="1"/>
          <p:nvPr/>
        </p:nvSpPr>
        <p:spPr>
          <a:xfrm>
            <a:off x="675503" y="4450762"/>
            <a:ext cx="4430195" cy="523220"/>
          </a:xfrm>
          <a:prstGeom prst="rect">
            <a:avLst/>
          </a:prstGeom>
          <a:noFill/>
          <a:ln>
            <a:solidFill>
              <a:srgbClr val="00B0F0"/>
            </a:solidFill>
          </a:ln>
        </p:spPr>
        <p:txBody>
          <a:bodyPr wrap="square" rtlCol="0">
            <a:spAutoFit/>
          </a:bodyPr>
          <a:lstStyle/>
          <a:p>
            <a:r>
              <a:rPr lang="nl-BE" sz="1400" b="1" dirty="0"/>
              <a:t>2</a:t>
            </a:r>
            <a:r>
              <a:rPr lang="nl-BE" sz="1400" dirty="0"/>
              <a:t> Borden met ‘Shop &amp; G0! : </a:t>
            </a:r>
            <a:r>
              <a:rPr lang="nl-BE" sz="1400" b="1" dirty="0"/>
              <a:t>2</a:t>
            </a:r>
            <a:r>
              <a:rPr lang="nl-BE" sz="1400" dirty="0"/>
              <a:t>x postcode </a:t>
            </a:r>
            <a:r>
              <a:rPr lang="nl-BE" sz="1400" b="1" dirty="0">
                <a:solidFill>
                  <a:srgbClr val="0070C0"/>
                </a:solidFill>
              </a:rPr>
              <a:t>9</a:t>
            </a:r>
            <a:r>
              <a:rPr lang="nl-BE" sz="1400" dirty="0"/>
              <a:t>990 =</a:t>
            </a:r>
          </a:p>
          <a:p>
            <a:r>
              <a:rPr lang="nl-BE" sz="1400" dirty="0"/>
              <a:t> 9x 9 = 81 = </a:t>
            </a:r>
            <a:r>
              <a:rPr lang="nl-BE" sz="1400" b="1" dirty="0">
                <a:solidFill>
                  <a:srgbClr val="0070C0"/>
                </a:solidFill>
              </a:rPr>
              <a:t>2 kwadraatgetallen</a:t>
            </a:r>
          </a:p>
        </p:txBody>
      </p:sp>
      <p:sp>
        <p:nvSpPr>
          <p:cNvPr id="25" name="Tekstvak 24"/>
          <p:cNvSpPr txBox="1"/>
          <p:nvPr/>
        </p:nvSpPr>
        <p:spPr>
          <a:xfrm>
            <a:off x="5112888" y="3137450"/>
            <a:ext cx="1982754" cy="954107"/>
          </a:xfrm>
          <a:prstGeom prst="rect">
            <a:avLst/>
          </a:prstGeom>
          <a:noFill/>
          <a:ln>
            <a:solidFill>
              <a:srgbClr val="00B0F0"/>
            </a:solidFill>
          </a:ln>
        </p:spPr>
        <p:txBody>
          <a:bodyPr wrap="square" rtlCol="0">
            <a:spAutoFit/>
          </a:bodyPr>
          <a:lstStyle/>
          <a:p>
            <a:r>
              <a:rPr lang="nl-BE" sz="1400" dirty="0"/>
              <a:t>2 lichtpalen met de oude postcode van Zele : 2x 9140 = 9x4 = 36 = </a:t>
            </a:r>
          </a:p>
          <a:p>
            <a:r>
              <a:rPr lang="nl-BE" sz="1400" b="1" dirty="0">
                <a:solidFill>
                  <a:srgbClr val="0070C0"/>
                </a:solidFill>
              </a:rPr>
              <a:t>2 kwadraatgetallen </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25369" y="1945586"/>
            <a:ext cx="2467232" cy="1850424"/>
          </a:xfrm>
          <a:prstGeom prst="rect">
            <a:avLst/>
          </a:prstGeom>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7013" y="3101187"/>
            <a:ext cx="1337637" cy="1003227"/>
          </a:xfrm>
          <a:prstGeom prst="rect">
            <a:avLst/>
          </a:prstGeom>
        </p:spPr>
      </p:pic>
      <p:cxnSp>
        <p:nvCxnSpPr>
          <p:cNvPr id="16" name="Rechte verbindingslijn met pijl 15"/>
          <p:cNvCxnSpPr/>
          <p:nvPr/>
        </p:nvCxnSpPr>
        <p:spPr>
          <a:xfrm>
            <a:off x="2647182" y="3517557"/>
            <a:ext cx="1110554" cy="5766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Rechthoek 19"/>
          <p:cNvSpPr/>
          <p:nvPr/>
        </p:nvSpPr>
        <p:spPr>
          <a:xfrm>
            <a:off x="3848081" y="3447535"/>
            <a:ext cx="370702" cy="255373"/>
          </a:xfrm>
          <a:prstGeom prst="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pic>
        <p:nvPicPr>
          <p:cNvPr id="22" name="Afbeelding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8821" y="1713022"/>
            <a:ext cx="1850888" cy="1388165"/>
          </a:xfrm>
          <a:prstGeom prst="rect">
            <a:avLst/>
          </a:prstGeom>
        </p:spPr>
      </p:pic>
      <p:sp>
        <p:nvSpPr>
          <p:cNvPr id="32" name="Rechthoek 31"/>
          <p:cNvSpPr/>
          <p:nvPr/>
        </p:nvSpPr>
        <p:spPr>
          <a:xfrm>
            <a:off x="5601730" y="2207742"/>
            <a:ext cx="461319" cy="291020"/>
          </a:xfrm>
          <a:prstGeom prst="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pic>
        <p:nvPicPr>
          <p:cNvPr id="24" name="Afbeelding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3640" y="1659699"/>
            <a:ext cx="2758726" cy="2069046"/>
          </a:xfrm>
          <a:prstGeom prst="rect">
            <a:avLst/>
          </a:prstGeom>
        </p:spPr>
      </p:pic>
      <p:sp>
        <p:nvSpPr>
          <p:cNvPr id="33" name="Rechthoek 32"/>
          <p:cNvSpPr/>
          <p:nvPr/>
        </p:nvSpPr>
        <p:spPr>
          <a:xfrm>
            <a:off x="8741901" y="2553750"/>
            <a:ext cx="395416" cy="230660"/>
          </a:xfrm>
          <a:prstGeom prst="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27" name="Tekstvak 26"/>
          <p:cNvSpPr txBox="1"/>
          <p:nvPr/>
        </p:nvSpPr>
        <p:spPr>
          <a:xfrm>
            <a:off x="7278466" y="3880920"/>
            <a:ext cx="2758726" cy="1015663"/>
          </a:xfrm>
          <a:prstGeom prst="rect">
            <a:avLst/>
          </a:prstGeom>
          <a:noFill/>
          <a:ln>
            <a:solidFill>
              <a:srgbClr val="00B0F0"/>
            </a:solidFill>
          </a:ln>
        </p:spPr>
        <p:txBody>
          <a:bodyPr wrap="square" rtlCol="0">
            <a:spAutoFit/>
          </a:bodyPr>
          <a:lstStyle/>
          <a:p>
            <a:r>
              <a:rPr lang="nl-BE" sz="1400" dirty="0"/>
              <a:t>bordje met “VAN RIE” </a:t>
            </a:r>
          </a:p>
          <a:p>
            <a:r>
              <a:rPr lang="nl-BE" sz="1400" b="1" dirty="0"/>
              <a:t>1x</a:t>
            </a:r>
            <a:r>
              <a:rPr lang="nl-BE" sz="1400" dirty="0"/>
              <a:t> postcode 9990 = 9x9 = 81 = </a:t>
            </a:r>
          </a:p>
          <a:p>
            <a:r>
              <a:rPr lang="nl-BE" sz="1400" b="1" dirty="0">
                <a:solidFill>
                  <a:srgbClr val="0070C0"/>
                </a:solidFill>
              </a:rPr>
              <a:t>1 kwadraatgetal</a:t>
            </a:r>
          </a:p>
          <a:p>
            <a:endParaRPr lang="nl-BE" dirty="0"/>
          </a:p>
        </p:txBody>
      </p:sp>
      <p:pic>
        <p:nvPicPr>
          <p:cNvPr id="34" name="Afbeelding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028372" y="4603756"/>
            <a:ext cx="2362594" cy="1771946"/>
          </a:xfrm>
          <a:prstGeom prst="rect">
            <a:avLst/>
          </a:prstGeom>
        </p:spPr>
      </p:pic>
      <p:sp>
        <p:nvSpPr>
          <p:cNvPr id="35" name="Afgeronde rechthoek 34"/>
          <p:cNvSpPr/>
          <p:nvPr/>
        </p:nvSpPr>
        <p:spPr>
          <a:xfrm>
            <a:off x="5486400" y="5700584"/>
            <a:ext cx="576649" cy="263611"/>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36" name="Tekstvak 35"/>
          <p:cNvSpPr txBox="1"/>
          <p:nvPr/>
        </p:nvSpPr>
        <p:spPr>
          <a:xfrm>
            <a:off x="7278466" y="5164752"/>
            <a:ext cx="2715848" cy="523220"/>
          </a:xfrm>
          <a:prstGeom prst="rect">
            <a:avLst/>
          </a:prstGeom>
          <a:noFill/>
          <a:ln>
            <a:solidFill>
              <a:srgbClr val="00B0F0"/>
            </a:solidFill>
          </a:ln>
        </p:spPr>
        <p:txBody>
          <a:bodyPr wrap="square" rtlCol="0">
            <a:spAutoFit/>
          </a:bodyPr>
          <a:lstStyle/>
          <a:p>
            <a:r>
              <a:rPr lang="nl-BE" sz="1400" dirty="0"/>
              <a:t>Bordje met “</a:t>
            </a:r>
            <a:r>
              <a:rPr lang="nl-BE" sz="1400" dirty="0" err="1"/>
              <a:t>eandis</a:t>
            </a:r>
            <a:r>
              <a:rPr lang="nl-BE" sz="1400" dirty="0"/>
              <a:t>” = </a:t>
            </a:r>
            <a:r>
              <a:rPr lang="nl-BE" sz="1400" b="1" dirty="0"/>
              <a:t>1x</a:t>
            </a:r>
            <a:r>
              <a:rPr lang="nl-BE" sz="1400" dirty="0"/>
              <a:t> 9090 = 9x9 = 81 = </a:t>
            </a:r>
            <a:r>
              <a:rPr lang="nl-BE" sz="1400" b="1" dirty="0">
                <a:solidFill>
                  <a:srgbClr val="0070C0"/>
                </a:solidFill>
              </a:rPr>
              <a:t>1 kwadraatgetal </a:t>
            </a:r>
          </a:p>
        </p:txBody>
      </p:sp>
      <p:sp>
        <p:nvSpPr>
          <p:cNvPr id="37" name="Tekstvak 36"/>
          <p:cNvSpPr txBox="1"/>
          <p:nvPr/>
        </p:nvSpPr>
        <p:spPr>
          <a:xfrm>
            <a:off x="675503" y="5527589"/>
            <a:ext cx="4430195" cy="923330"/>
          </a:xfrm>
          <a:prstGeom prst="rect">
            <a:avLst/>
          </a:prstGeom>
          <a:noFill/>
          <a:ln w="19050">
            <a:solidFill>
              <a:srgbClr val="00B0F0"/>
            </a:solidFill>
          </a:ln>
        </p:spPr>
        <p:txBody>
          <a:bodyPr wrap="square" rtlCol="0">
            <a:spAutoFit/>
          </a:bodyPr>
          <a:lstStyle/>
          <a:p>
            <a:r>
              <a:rPr lang="nl-BE" b="1" dirty="0">
                <a:ln>
                  <a:solidFill>
                    <a:srgbClr val="00B0F0"/>
                  </a:solidFill>
                </a:ln>
              </a:rPr>
              <a:t>ANTWOORDEN VRAAG 2 : </a:t>
            </a:r>
            <a:r>
              <a:rPr lang="nl-BE" b="1" dirty="0">
                <a:ln>
                  <a:solidFill>
                    <a:srgbClr val="00B0F0"/>
                  </a:solidFill>
                </a:ln>
                <a:solidFill>
                  <a:srgbClr val="0070C0"/>
                </a:solidFill>
              </a:rPr>
              <a:t>meer dan 5 </a:t>
            </a:r>
          </a:p>
          <a:p>
            <a:r>
              <a:rPr lang="nl-BE" b="1" dirty="0">
                <a:ln>
                  <a:solidFill>
                    <a:srgbClr val="00B0F0"/>
                  </a:solidFill>
                </a:ln>
                <a:solidFill>
                  <a:srgbClr val="0070C0"/>
                </a:solidFill>
              </a:rPr>
              <a:t> </a:t>
            </a:r>
          </a:p>
          <a:p>
            <a:endParaRPr lang="nl-BE" dirty="0"/>
          </a:p>
        </p:txBody>
      </p:sp>
    </p:spTree>
    <p:extLst>
      <p:ext uri="{BB962C8B-B14F-4D97-AF65-F5344CB8AC3E}">
        <p14:creationId xmlns:p14="http://schemas.microsoft.com/office/powerpoint/2010/main" val="3701748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55590" y="566620"/>
            <a:ext cx="8386118" cy="314829"/>
          </a:xfrm>
          <a:ln>
            <a:solidFill>
              <a:srgbClr val="00B0F0"/>
            </a:solidFill>
          </a:ln>
        </p:spPr>
        <p:txBody>
          <a:bodyPr>
            <a:noAutofit/>
          </a:bodyPr>
          <a:lstStyle/>
          <a:p>
            <a:r>
              <a:rPr lang="nl-BE" sz="1400" b="1" dirty="0"/>
              <a:t>Vraag 28 : Waar is er volgens gegevens, altijd iets te beleven? </a:t>
            </a:r>
            <a:endParaRPr lang="nl-BE" sz="1400" dirty="0"/>
          </a:p>
        </p:txBody>
      </p:sp>
      <p:sp>
        <p:nvSpPr>
          <p:cNvPr id="4" name="Rechthoek 3"/>
          <p:cNvSpPr/>
          <p:nvPr/>
        </p:nvSpPr>
        <p:spPr>
          <a:xfrm>
            <a:off x="10445578" y="41188"/>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28</a:t>
            </a:r>
          </a:p>
        </p:txBody>
      </p:sp>
      <p:sp>
        <p:nvSpPr>
          <p:cNvPr id="19" name="Tekstvak 18"/>
          <p:cNvSpPr txBox="1"/>
          <p:nvPr/>
        </p:nvSpPr>
        <p:spPr>
          <a:xfrm>
            <a:off x="1202725" y="4379095"/>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ANTWOORDEN  VRAAG 28: </a:t>
            </a:r>
            <a:r>
              <a:rPr lang="nl-BE" b="1" dirty="0">
                <a:ln>
                  <a:solidFill>
                    <a:srgbClr val="00B0F0"/>
                  </a:solidFill>
                </a:ln>
                <a:solidFill>
                  <a:srgbClr val="00B0F0"/>
                </a:solidFill>
              </a:rPr>
              <a:t>Plattelandsklassen – In Maldegem – In het Sint-Annapark </a:t>
            </a:r>
            <a:endParaRPr lang="nl-BE" dirty="0">
              <a:solidFill>
                <a:srgbClr val="00B0F0"/>
              </a:solidFill>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0" y="1239794"/>
            <a:ext cx="2367006" cy="1775254"/>
          </a:xfrm>
          <a:prstGeom prst="rect">
            <a:avLst/>
          </a:prstGeom>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3342" y="1239794"/>
            <a:ext cx="3467704" cy="781655"/>
          </a:xfrm>
          <a:prstGeom prst="rect">
            <a:avLst/>
          </a:prstGeom>
        </p:spPr>
      </p:pic>
      <p:cxnSp>
        <p:nvCxnSpPr>
          <p:cNvPr id="9" name="Rechte verbindingslijn met pijl 8"/>
          <p:cNvCxnSpPr/>
          <p:nvPr/>
        </p:nvCxnSpPr>
        <p:spPr>
          <a:xfrm flipH="1">
            <a:off x="3322596" y="1522517"/>
            <a:ext cx="509372"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Afgeronde rechthoek 9"/>
          <p:cNvSpPr/>
          <p:nvPr/>
        </p:nvSpPr>
        <p:spPr>
          <a:xfrm>
            <a:off x="4769708" y="1630621"/>
            <a:ext cx="2191265" cy="390828"/>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1" name="Tekstvak 10"/>
          <p:cNvSpPr txBox="1"/>
          <p:nvPr/>
        </p:nvSpPr>
        <p:spPr>
          <a:xfrm>
            <a:off x="3863546" y="2339546"/>
            <a:ext cx="5420497" cy="369332"/>
          </a:xfrm>
          <a:prstGeom prst="rect">
            <a:avLst/>
          </a:prstGeom>
          <a:noFill/>
          <a:ln>
            <a:solidFill>
              <a:srgbClr val="00B0F0"/>
            </a:solidFill>
          </a:ln>
        </p:spPr>
        <p:txBody>
          <a:bodyPr wrap="square" rtlCol="0">
            <a:spAutoFit/>
          </a:bodyPr>
          <a:lstStyle/>
          <a:p>
            <a:r>
              <a:rPr lang="nl-BE" b="1" dirty="0">
                <a:solidFill>
                  <a:srgbClr val="00B0F0"/>
                </a:solidFill>
              </a:rPr>
              <a:t>Plattelandsklassen</a:t>
            </a:r>
            <a:r>
              <a:rPr lang="nl-BE" dirty="0">
                <a:solidFill>
                  <a:srgbClr val="00B0F0"/>
                </a:solidFill>
              </a:rPr>
              <a:t> </a:t>
            </a:r>
            <a:r>
              <a:rPr lang="nl-BE" dirty="0"/>
              <a:t>: altijd iets te beleven</a:t>
            </a:r>
          </a:p>
        </p:txBody>
      </p:sp>
      <p:sp>
        <p:nvSpPr>
          <p:cNvPr id="12" name="Tekstvak 11"/>
          <p:cNvSpPr txBox="1"/>
          <p:nvPr/>
        </p:nvSpPr>
        <p:spPr>
          <a:xfrm>
            <a:off x="3863546" y="3080951"/>
            <a:ext cx="5552303" cy="646331"/>
          </a:xfrm>
          <a:prstGeom prst="rect">
            <a:avLst/>
          </a:prstGeom>
          <a:noFill/>
          <a:ln>
            <a:solidFill>
              <a:srgbClr val="00B0F0"/>
            </a:solidFill>
          </a:ln>
        </p:spPr>
        <p:txBody>
          <a:bodyPr wrap="square" rtlCol="0">
            <a:spAutoFit/>
          </a:bodyPr>
          <a:lstStyle/>
          <a:p>
            <a:r>
              <a:rPr lang="nl-BE" sz="1200" dirty="0"/>
              <a:t>Volgens gegevens , mogelijks nog bijkomende antwoorden in boekje.</a:t>
            </a:r>
          </a:p>
          <a:p>
            <a:r>
              <a:rPr lang="nl-BE" sz="1200" dirty="0"/>
              <a:t>Tekst in boekje over het recente logo </a:t>
            </a:r>
            <a:r>
              <a:rPr lang="nl-BE" sz="1200" b="1" dirty="0"/>
              <a:t>: </a:t>
            </a:r>
            <a:r>
              <a:rPr lang="nl-BE" sz="1200" b="1" dirty="0">
                <a:solidFill>
                  <a:srgbClr val="00B0F0"/>
                </a:solidFill>
              </a:rPr>
              <a:t>In Maldegem</a:t>
            </a:r>
            <a:r>
              <a:rPr lang="nl-BE" sz="1200" dirty="0"/>
              <a:t> is er immers altijd iets te beleven</a:t>
            </a:r>
          </a:p>
          <a:p>
            <a:r>
              <a:rPr lang="nl-BE" sz="1200" dirty="0"/>
              <a:t>Tekst in boekje over Sint-Annapark: </a:t>
            </a:r>
            <a:r>
              <a:rPr lang="nl-BE" sz="1200" b="1" dirty="0">
                <a:solidFill>
                  <a:srgbClr val="00B0F0"/>
                </a:solidFill>
              </a:rPr>
              <a:t>In het Sint-Annapark </a:t>
            </a:r>
            <a:r>
              <a:rPr lang="nl-BE" sz="1200" dirty="0"/>
              <a:t>is altijd iets te beleven</a:t>
            </a:r>
          </a:p>
        </p:txBody>
      </p:sp>
    </p:spTree>
    <p:extLst>
      <p:ext uri="{BB962C8B-B14F-4D97-AF65-F5344CB8AC3E}">
        <p14:creationId xmlns:p14="http://schemas.microsoft.com/office/powerpoint/2010/main" val="2816107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005016" y="1184458"/>
            <a:ext cx="8460259" cy="982092"/>
          </a:xfrm>
          <a:ln>
            <a:solidFill>
              <a:srgbClr val="00B0F0"/>
            </a:solidFill>
          </a:ln>
        </p:spPr>
        <p:txBody>
          <a:bodyPr>
            <a:noAutofit/>
          </a:bodyPr>
          <a:lstStyle/>
          <a:p>
            <a:r>
              <a:rPr lang="nl-BE" sz="1400" b="1" dirty="0"/>
              <a:t>Vraag 29 : Op welke plaats  komt hier de letter ‘A’ voor in een woord, op of aan de gevel</a:t>
            </a:r>
            <a:endParaRPr lang="nl-BE" sz="1400" dirty="0"/>
          </a:p>
          <a:p>
            <a:r>
              <a:rPr lang="nl-BE" sz="1400" b="1" dirty="0"/>
              <a:t>waar de bovenvermelde fruitsoort mooi is afgebeeld? </a:t>
            </a:r>
            <a:endParaRPr lang="nl-BE" sz="1400" dirty="0"/>
          </a:p>
          <a:p>
            <a:r>
              <a:rPr lang="nl-BE" sz="1400" b="1" dirty="0"/>
              <a:t>M.A. : 1</a:t>
            </a:r>
            <a:r>
              <a:rPr lang="nl-BE" sz="1400" b="1" baseline="30000" dirty="0"/>
              <a:t>ste</a:t>
            </a:r>
            <a:r>
              <a:rPr lang="nl-BE" sz="1400" b="1" dirty="0"/>
              <a:t> – 2</a:t>
            </a:r>
            <a:r>
              <a:rPr lang="nl-BE" sz="1400" b="1" baseline="30000" dirty="0"/>
              <a:t>de</a:t>
            </a:r>
            <a:r>
              <a:rPr lang="nl-BE" sz="1400" b="1" dirty="0"/>
              <a:t> – 3</a:t>
            </a:r>
            <a:r>
              <a:rPr lang="nl-BE" sz="1400" b="1" baseline="30000" dirty="0"/>
              <a:t>de</a:t>
            </a:r>
            <a:r>
              <a:rPr lang="nl-BE" sz="1400" b="1" dirty="0"/>
              <a:t> – 4</a:t>
            </a:r>
            <a:r>
              <a:rPr lang="nl-BE" sz="1400" b="1" baseline="30000" dirty="0"/>
              <a:t>de</a:t>
            </a:r>
            <a:r>
              <a:rPr lang="nl-BE" sz="1400" b="1" dirty="0"/>
              <a:t> – 5</a:t>
            </a:r>
            <a:r>
              <a:rPr lang="nl-BE" sz="1400" b="1" baseline="30000" dirty="0"/>
              <a:t>de</a:t>
            </a:r>
            <a:r>
              <a:rPr lang="nl-BE" sz="1400" b="1" dirty="0"/>
              <a:t> – 6</a:t>
            </a:r>
            <a:r>
              <a:rPr lang="nl-BE" sz="1400" b="1" baseline="30000" dirty="0"/>
              <a:t>de</a:t>
            </a:r>
            <a:r>
              <a:rPr lang="nl-BE" sz="1400" b="1" dirty="0"/>
              <a:t> – 7</a:t>
            </a:r>
            <a:r>
              <a:rPr lang="nl-BE" sz="1400" b="1" baseline="30000" dirty="0"/>
              <a:t>de</a:t>
            </a:r>
            <a:r>
              <a:rPr lang="nl-BE" sz="1400" b="1" dirty="0"/>
              <a:t> – 8</a:t>
            </a:r>
            <a:r>
              <a:rPr lang="nl-BE" sz="1400" b="1" baseline="30000" dirty="0"/>
              <a:t>ste</a:t>
            </a:r>
            <a:r>
              <a:rPr lang="nl-BE" sz="1400" b="1" dirty="0"/>
              <a:t> – 9</a:t>
            </a:r>
            <a:r>
              <a:rPr lang="nl-BE" sz="1400" b="1" baseline="30000" dirty="0"/>
              <a:t>de</a:t>
            </a:r>
            <a:r>
              <a:rPr lang="nl-BE" sz="1400" b="1" dirty="0"/>
              <a:t>. </a:t>
            </a:r>
            <a:endParaRPr lang="nl-BE" sz="1400" dirty="0"/>
          </a:p>
          <a:p>
            <a:endParaRPr lang="nl-BE" sz="1400" dirty="0"/>
          </a:p>
        </p:txBody>
      </p:sp>
      <p:sp>
        <p:nvSpPr>
          <p:cNvPr id="4" name="Rechthoek 3"/>
          <p:cNvSpPr/>
          <p:nvPr/>
        </p:nvSpPr>
        <p:spPr>
          <a:xfrm>
            <a:off x="10445578" y="0"/>
            <a:ext cx="1746422"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0676237" y="194785"/>
            <a:ext cx="1285103" cy="1200329"/>
          </a:xfrm>
          <a:prstGeom prst="rect">
            <a:avLst/>
          </a:prstGeom>
          <a:noFill/>
        </p:spPr>
        <p:txBody>
          <a:bodyPr wrap="square" rtlCol="0">
            <a:spAutoFit/>
          </a:bodyPr>
          <a:lstStyle/>
          <a:p>
            <a:r>
              <a:rPr lang="nl-BE" sz="7200" b="1" dirty="0">
                <a:ln w="22225">
                  <a:solidFill>
                    <a:schemeClr val="accent2"/>
                  </a:solidFill>
                  <a:prstDash val="solid"/>
                </a:ln>
                <a:solidFill>
                  <a:schemeClr val="accent2">
                    <a:lumMod val="40000"/>
                    <a:lumOff val="60000"/>
                  </a:schemeClr>
                </a:solidFill>
              </a:rPr>
              <a:t>29</a:t>
            </a:r>
          </a:p>
        </p:txBody>
      </p:sp>
      <p:sp>
        <p:nvSpPr>
          <p:cNvPr id="19" name="Tekstvak 18"/>
          <p:cNvSpPr txBox="1"/>
          <p:nvPr/>
        </p:nvSpPr>
        <p:spPr>
          <a:xfrm>
            <a:off x="1087395" y="5580569"/>
            <a:ext cx="9144000" cy="369332"/>
          </a:xfrm>
          <a:prstGeom prst="rect">
            <a:avLst/>
          </a:prstGeom>
          <a:noFill/>
          <a:ln>
            <a:solidFill>
              <a:srgbClr val="00B0F0"/>
            </a:solidFill>
          </a:ln>
        </p:spPr>
        <p:txBody>
          <a:bodyPr wrap="square" rtlCol="0">
            <a:spAutoFit/>
          </a:bodyPr>
          <a:lstStyle/>
          <a:p>
            <a:r>
              <a:rPr lang="nl-BE" b="1" dirty="0">
                <a:ln>
                  <a:solidFill>
                    <a:srgbClr val="00B0F0"/>
                  </a:solidFill>
                </a:ln>
              </a:rPr>
              <a:t>ANTWOORDEN  VRAAG 29: </a:t>
            </a:r>
            <a:r>
              <a:rPr lang="nl-BE" b="1" dirty="0">
                <a:ln>
                  <a:solidFill>
                    <a:srgbClr val="00B0F0"/>
                  </a:solidFill>
                </a:ln>
                <a:solidFill>
                  <a:srgbClr val="00B0F0"/>
                </a:solidFill>
              </a:rPr>
              <a:t>1</a:t>
            </a:r>
            <a:r>
              <a:rPr lang="nl-BE" b="1" baseline="30000" dirty="0">
                <a:ln>
                  <a:solidFill>
                    <a:srgbClr val="00B0F0"/>
                  </a:solidFill>
                </a:ln>
                <a:solidFill>
                  <a:srgbClr val="00B0F0"/>
                </a:solidFill>
              </a:rPr>
              <a:t>ste</a:t>
            </a:r>
            <a:r>
              <a:rPr lang="nl-BE" b="1" dirty="0">
                <a:ln>
                  <a:solidFill>
                    <a:srgbClr val="00B0F0"/>
                  </a:solidFill>
                </a:ln>
                <a:solidFill>
                  <a:srgbClr val="00B0F0"/>
                </a:solidFill>
              </a:rPr>
              <a:t> – 2</a:t>
            </a:r>
            <a:r>
              <a:rPr lang="nl-BE" b="1" baseline="30000" dirty="0">
                <a:ln>
                  <a:solidFill>
                    <a:srgbClr val="00B0F0"/>
                  </a:solidFill>
                </a:ln>
                <a:solidFill>
                  <a:srgbClr val="00B0F0"/>
                </a:solidFill>
              </a:rPr>
              <a:t>de</a:t>
            </a:r>
            <a:r>
              <a:rPr lang="nl-BE" b="1" dirty="0">
                <a:ln>
                  <a:solidFill>
                    <a:srgbClr val="00B0F0"/>
                  </a:solidFill>
                </a:ln>
                <a:solidFill>
                  <a:srgbClr val="00B0F0"/>
                </a:solidFill>
              </a:rPr>
              <a:t> – 3</a:t>
            </a:r>
            <a:r>
              <a:rPr lang="nl-BE" b="1" baseline="30000" dirty="0">
                <a:ln>
                  <a:solidFill>
                    <a:srgbClr val="00B0F0"/>
                  </a:solidFill>
                </a:ln>
                <a:solidFill>
                  <a:srgbClr val="00B0F0"/>
                </a:solidFill>
              </a:rPr>
              <a:t>de</a:t>
            </a:r>
            <a:r>
              <a:rPr lang="nl-BE" b="1" dirty="0">
                <a:ln>
                  <a:solidFill>
                    <a:srgbClr val="00B0F0"/>
                  </a:solidFill>
                </a:ln>
                <a:solidFill>
                  <a:srgbClr val="00B0F0"/>
                </a:solidFill>
              </a:rPr>
              <a:t> – 4</a:t>
            </a:r>
            <a:r>
              <a:rPr lang="nl-BE" b="1" baseline="30000" dirty="0">
                <a:ln>
                  <a:solidFill>
                    <a:srgbClr val="00B0F0"/>
                  </a:solidFill>
                </a:ln>
                <a:solidFill>
                  <a:srgbClr val="00B0F0"/>
                </a:solidFill>
              </a:rPr>
              <a:t>de</a:t>
            </a:r>
            <a:r>
              <a:rPr lang="nl-BE" b="1" dirty="0">
                <a:ln>
                  <a:solidFill>
                    <a:srgbClr val="00B0F0"/>
                  </a:solidFill>
                </a:ln>
                <a:solidFill>
                  <a:srgbClr val="00B0F0"/>
                </a:solidFill>
              </a:rPr>
              <a:t> – 5</a:t>
            </a:r>
            <a:r>
              <a:rPr lang="nl-BE" b="1" baseline="30000" dirty="0">
                <a:ln>
                  <a:solidFill>
                    <a:srgbClr val="00B0F0"/>
                  </a:solidFill>
                </a:ln>
                <a:solidFill>
                  <a:srgbClr val="00B0F0"/>
                </a:solidFill>
              </a:rPr>
              <a:t>de</a:t>
            </a:r>
            <a:r>
              <a:rPr lang="nl-BE" b="1" dirty="0">
                <a:ln>
                  <a:solidFill>
                    <a:srgbClr val="00B0F0"/>
                  </a:solidFill>
                </a:ln>
                <a:solidFill>
                  <a:srgbClr val="00B0F0"/>
                </a:solidFill>
              </a:rPr>
              <a:t> – 6</a:t>
            </a:r>
            <a:r>
              <a:rPr lang="nl-BE" b="1" baseline="30000" dirty="0">
                <a:ln>
                  <a:solidFill>
                    <a:srgbClr val="00B0F0"/>
                  </a:solidFill>
                </a:ln>
                <a:solidFill>
                  <a:srgbClr val="00B0F0"/>
                </a:solidFill>
              </a:rPr>
              <a:t>de</a:t>
            </a:r>
            <a:r>
              <a:rPr lang="nl-BE" b="1" dirty="0">
                <a:ln>
                  <a:solidFill>
                    <a:srgbClr val="00B0F0"/>
                  </a:solidFill>
                </a:ln>
                <a:solidFill>
                  <a:srgbClr val="00B0F0"/>
                </a:solidFill>
              </a:rPr>
              <a:t> – 7</a:t>
            </a:r>
            <a:r>
              <a:rPr lang="nl-BE" b="1" baseline="30000" dirty="0">
                <a:ln>
                  <a:solidFill>
                    <a:srgbClr val="00B0F0"/>
                  </a:solidFill>
                </a:ln>
                <a:solidFill>
                  <a:srgbClr val="00B0F0"/>
                </a:solidFill>
              </a:rPr>
              <a:t>de</a:t>
            </a:r>
            <a:r>
              <a:rPr lang="nl-BE" b="1" dirty="0">
                <a:ln>
                  <a:solidFill>
                    <a:srgbClr val="00B0F0"/>
                  </a:solidFill>
                </a:ln>
                <a:solidFill>
                  <a:srgbClr val="00B0F0"/>
                </a:solidFill>
              </a:rPr>
              <a:t>. </a:t>
            </a:r>
            <a:endParaRPr lang="nl-BE" dirty="0">
              <a:solidFill>
                <a:srgbClr val="00B0F0"/>
              </a:solidFill>
            </a:endParaRPr>
          </a:p>
        </p:txBody>
      </p:sp>
      <p:sp>
        <p:nvSpPr>
          <p:cNvPr id="2" name="Tekstvak 1"/>
          <p:cNvSpPr txBox="1"/>
          <p:nvPr/>
        </p:nvSpPr>
        <p:spPr>
          <a:xfrm>
            <a:off x="1005016" y="659027"/>
            <a:ext cx="8460259" cy="646331"/>
          </a:xfrm>
          <a:prstGeom prst="rect">
            <a:avLst/>
          </a:prstGeom>
          <a:noFill/>
        </p:spPr>
        <p:txBody>
          <a:bodyPr wrap="square" rtlCol="0">
            <a:spAutoFit/>
          </a:bodyPr>
          <a:lstStyle/>
          <a:p>
            <a:r>
              <a:rPr lang="nl-BE" b="1" dirty="0">
                <a:ln>
                  <a:solidFill>
                    <a:srgbClr val="00B0F0"/>
                  </a:solidFill>
                </a:ln>
              </a:rPr>
              <a:t>Tussenvraag</a:t>
            </a:r>
            <a:r>
              <a:rPr lang="nl-BE" dirty="0"/>
              <a:t> : Wisten jullie dat vinificatie………….? </a:t>
            </a:r>
            <a:r>
              <a:rPr lang="nl-BE" b="1" dirty="0">
                <a:ln>
                  <a:solidFill>
                    <a:srgbClr val="00B0F0"/>
                  </a:solidFill>
                </a:ln>
              </a:rPr>
              <a:t>Antwoord = Ja of Nee </a:t>
            </a:r>
          </a:p>
          <a:p>
            <a:endParaRPr lang="nl-BE"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216" y="2377899"/>
            <a:ext cx="1392195" cy="1856258"/>
          </a:xfrm>
          <a:prstGeom prst="rect">
            <a:avLst/>
          </a:prstGeom>
        </p:spPr>
      </p:pic>
      <p:pic>
        <p:nvPicPr>
          <p:cNvPr id="13" name="Afbeelding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8198" y="2377899"/>
            <a:ext cx="3033118" cy="1345603"/>
          </a:xfrm>
          <a:prstGeom prst="rect">
            <a:avLst/>
          </a:prstGeom>
        </p:spPr>
      </p:pic>
      <p:pic>
        <p:nvPicPr>
          <p:cNvPr id="14" name="Afbeelding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4479" y="2377899"/>
            <a:ext cx="1028871" cy="1939781"/>
          </a:xfrm>
          <a:prstGeom prst="rect">
            <a:avLst/>
          </a:prstGeom>
        </p:spPr>
      </p:pic>
      <p:pic>
        <p:nvPicPr>
          <p:cNvPr id="15" name="Afbeelding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9176" y="2377899"/>
            <a:ext cx="1562151" cy="1568025"/>
          </a:xfrm>
          <a:prstGeom prst="rect">
            <a:avLst/>
          </a:prstGeom>
        </p:spPr>
      </p:pic>
      <p:sp>
        <p:nvSpPr>
          <p:cNvPr id="16" name="Tekstvak 15"/>
          <p:cNvSpPr txBox="1"/>
          <p:nvPr/>
        </p:nvSpPr>
        <p:spPr>
          <a:xfrm>
            <a:off x="1005016" y="4481384"/>
            <a:ext cx="6038334" cy="646331"/>
          </a:xfrm>
          <a:prstGeom prst="rect">
            <a:avLst/>
          </a:prstGeom>
          <a:noFill/>
          <a:ln>
            <a:solidFill>
              <a:srgbClr val="00B0F0"/>
            </a:solidFill>
          </a:ln>
        </p:spPr>
        <p:txBody>
          <a:bodyPr wrap="square" rtlCol="0">
            <a:spAutoFit/>
          </a:bodyPr>
          <a:lstStyle/>
          <a:p>
            <a:r>
              <a:rPr lang="nl-BE" dirty="0"/>
              <a:t>L</a:t>
            </a:r>
            <a:r>
              <a:rPr lang="nl-BE" b="1" dirty="0">
                <a:solidFill>
                  <a:srgbClr val="00B0F0"/>
                </a:solidFill>
              </a:rPr>
              <a:t>a </a:t>
            </a:r>
            <a:r>
              <a:rPr lang="nl-BE" sz="1200" b="1" dirty="0">
                <a:solidFill>
                  <a:srgbClr val="00B0F0"/>
                </a:solidFill>
              </a:rPr>
              <a:t>(2</a:t>
            </a:r>
            <a:r>
              <a:rPr lang="nl-BE" sz="1200" b="1" baseline="30000" dirty="0">
                <a:solidFill>
                  <a:srgbClr val="00B0F0"/>
                </a:solidFill>
              </a:rPr>
              <a:t>de</a:t>
            </a:r>
            <a:r>
              <a:rPr lang="nl-BE" sz="1200" b="1" dirty="0">
                <a:solidFill>
                  <a:srgbClr val="00B0F0"/>
                </a:solidFill>
              </a:rPr>
              <a:t>) </a:t>
            </a:r>
            <a:r>
              <a:rPr lang="nl-BE" sz="1200" dirty="0"/>
              <a:t> </a:t>
            </a:r>
            <a:r>
              <a:rPr lang="nl-BE" dirty="0" err="1"/>
              <a:t>C</a:t>
            </a:r>
            <a:r>
              <a:rPr lang="nl-BE" b="1" dirty="0" err="1">
                <a:solidFill>
                  <a:srgbClr val="00B0F0"/>
                </a:solidFill>
              </a:rPr>
              <a:t>a</a:t>
            </a:r>
            <a:r>
              <a:rPr lang="nl-BE" dirty="0" err="1"/>
              <a:t>s</a:t>
            </a:r>
            <a:r>
              <a:rPr lang="nl-BE" b="1" dirty="0" err="1">
                <a:solidFill>
                  <a:srgbClr val="00B0F0"/>
                </a:solidFill>
              </a:rPr>
              <a:t>a</a:t>
            </a:r>
            <a:r>
              <a:rPr lang="nl-BE" dirty="0"/>
              <a:t>  </a:t>
            </a:r>
            <a:r>
              <a:rPr lang="nl-BE" sz="1200" b="1" dirty="0">
                <a:solidFill>
                  <a:srgbClr val="00B0F0"/>
                </a:solidFill>
              </a:rPr>
              <a:t>(2de – 4de ) </a:t>
            </a:r>
            <a:r>
              <a:rPr lang="nl-BE" sz="1200" b="1" dirty="0"/>
              <a:t>–</a:t>
            </a:r>
            <a:r>
              <a:rPr lang="nl-BE" sz="1200" b="1" dirty="0">
                <a:solidFill>
                  <a:srgbClr val="00B0F0"/>
                </a:solidFill>
              </a:rPr>
              <a:t> </a:t>
            </a:r>
            <a:r>
              <a:rPr lang="nl-BE" dirty="0"/>
              <a:t>p</a:t>
            </a:r>
            <a:r>
              <a:rPr lang="nl-BE" b="1" dirty="0">
                <a:solidFill>
                  <a:srgbClr val="00B0F0"/>
                </a:solidFill>
              </a:rPr>
              <a:t>a</a:t>
            </a:r>
            <a:r>
              <a:rPr lang="nl-BE" dirty="0"/>
              <a:t>st</a:t>
            </a:r>
            <a:r>
              <a:rPr lang="nl-BE" b="1" dirty="0">
                <a:solidFill>
                  <a:srgbClr val="00B0F0"/>
                </a:solidFill>
              </a:rPr>
              <a:t>a</a:t>
            </a:r>
            <a:r>
              <a:rPr lang="nl-BE" dirty="0"/>
              <a:t> </a:t>
            </a:r>
            <a:r>
              <a:rPr lang="nl-BE" sz="1200" b="1" dirty="0">
                <a:solidFill>
                  <a:srgbClr val="00B0F0"/>
                </a:solidFill>
              </a:rPr>
              <a:t>(2de – 5de )– </a:t>
            </a:r>
            <a:r>
              <a:rPr lang="nl-BE" b="1" dirty="0">
                <a:solidFill>
                  <a:srgbClr val="00B0F0"/>
                </a:solidFill>
              </a:rPr>
              <a:t>a</a:t>
            </a:r>
            <a:r>
              <a:rPr lang="nl-BE" dirty="0"/>
              <a:t>l</a:t>
            </a:r>
            <a:r>
              <a:rPr lang="nl-BE" b="1" dirty="0">
                <a:solidFill>
                  <a:srgbClr val="00B0F0"/>
                </a:solidFill>
              </a:rPr>
              <a:t>a</a:t>
            </a:r>
            <a:r>
              <a:rPr lang="nl-BE" dirty="0"/>
              <a:t>rm </a:t>
            </a:r>
            <a:r>
              <a:rPr lang="nl-BE" sz="1200" b="1" dirty="0">
                <a:solidFill>
                  <a:srgbClr val="00B0F0"/>
                </a:solidFill>
              </a:rPr>
              <a:t>(1ste – 3</a:t>
            </a:r>
            <a:r>
              <a:rPr lang="nl-BE" sz="1200" b="1" baseline="30000" dirty="0">
                <a:solidFill>
                  <a:srgbClr val="00B0F0"/>
                </a:solidFill>
              </a:rPr>
              <a:t>de</a:t>
            </a:r>
            <a:r>
              <a:rPr lang="nl-BE" sz="1200" b="1" dirty="0">
                <a:solidFill>
                  <a:srgbClr val="00B0F0"/>
                </a:solidFill>
              </a:rPr>
              <a:t>)</a:t>
            </a:r>
            <a:r>
              <a:rPr lang="nl-BE" sz="1200" dirty="0"/>
              <a:t> </a:t>
            </a:r>
            <a:r>
              <a:rPr lang="nl-BE" dirty="0"/>
              <a:t>– </a:t>
            </a:r>
          </a:p>
          <a:p>
            <a:r>
              <a:rPr lang="nl-BE" dirty="0"/>
              <a:t>G</a:t>
            </a:r>
            <a:r>
              <a:rPr lang="nl-BE" b="1" dirty="0">
                <a:solidFill>
                  <a:srgbClr val="00B0F0"/>
                </a:solidFill>
              </a:rPr>
              <a:t>a</a:t>
            </a:r>
            <a:r>
              <a:rPr lang="nl-BE" dirty="0"/>
              <a:t>s </a:t>
            </a:r>
            <a:r>
              <a:rPr lang="nl-BE" sz="1200" b="1" dirty="0">
                <a:solidFill>
                  <a:srgbClr val="00B0F0"/>
                </a:solidFill>
              </a:rPr>
              <a:t>(2de)– </a:t>
            </a:r>
            <a:r>
              <a:rPr lang="nl-BE" dirty="0"/>
              <a:t>Electr</a:t>
            </a:r>
            <a:r>
              <a:rPr lang="nl-BE" b="1" dirty="0">
                <a:solidFill>
                  <a:srgbClr val="00B0F0"/>
                </a:solidFill>
              </a:rPr>
              <a:t>a</a:t>
            </a:r>
            <a:r>
              <a:rPr lang="nl-BE" dirty="0"/>
              <a:t>bel </a:t>
            </a:r>
            <a:r>
              <a:rPr lang="nl-BE" sz="1200" b="1" dirty="0">
                <a:solidFill>
                  <a:srgbClr val="00B0F0"/>
                </a:solidFill>
              </a:rPr>
              <a:t>(7</a:t>
            </a:r>
            <a:r>
              <a:rPr lang="nl-BE" sz="1200" b="1" baseline="30000" dirty="0">
                <a:solidFill>
                  <a:srgbClr val="00B0F0"/>
                </a:solidFill>
              </a:rPr>
              <a:t>de</a:t>
            </a:r>
            <a:r>
              <a:rPr lang="nl-BE" sz="1200" b="1" dirty="0">
                <a:solidFill>
                  <a:srgbClr val="00B0F0"/>
                </a:solidFill>
              </a:rPr>
              <a:t>)  </a:t>
            </a:r>
            <a:r>
              <a:rPr lang="nl-BE" sz="1200" b="1" dirty="0"/>
              <a:t>= </a:t>
            </a:r>
            <a:r>
              <a:rPr lang="nl-BE" sz="1200" b="1" dirty="0">
                <a:solidFill>
                  <a:srgbClr val="00B0F0"/>
                </a:solidFill>
              </a:rPr>
              <a:t>1</a:t>
            </a:r>
            <a:r>
              <a:rPr lang="nl-BE" sz="1200" b="1" baseline="30000" dirty="0">
                <a:solidFill>
                  <a:srgbClr val="00B0F0"/>
                </a:solidFill>
              </a:rPr>
              <a:t>ste</a:t>
            </a:r>
            <a:r>
              <a:rPr lang="nl-BE" sz="1200" b="1" dirty="0">
                <a:solidFill>
                  <a:srgbClr val="00B0F0"/>
                </a:solidFill>
              </a:rPr>
              <a:t> – 2</a:t>
            </a:r>
            <a:r>
              <a:rPr lang="nl-BE" sz="1200" b="1" baseline="30000" dirty="0">
                <a:solidFill>
                  <a:srgbClr val="00B0F0"/>
                </a:solidFill>
              </a:rPr>
              <a:t>de</a:t>
            </a:r>
            <a:r>
              <a:rPr lang="nl-BE" sz="1200" b="1" dirty="0">
                <a:solidFill>
                  <a:srgbClr val="00B0F0"/>
                </a:solidFill>
              </a:rPr>
              <a:t> – 3</a:t>
            </a:r>
            <a:r>
              <a:rPr lang="nl-BE" sz="1200" b="1" baseline="30000" dirty="0">
                <a:solidFill>
                  <a:srgbClr val="00B0F0"/>
                </a:solidFill>
              </a:rPr>
              <a:t>de</a:t>
            </a:r>
            <a:r>
              <a:rPr lang="nl-BE" sz="1200" b="1" dirty="0">
                <a:solidFill>
                  <a:srgbClr val="00B0F0"/>
                </a:solidFill>
              </a:rPr>
              <a:t> – 4</a:t>
            </a:r>
            <a:r>
              <a:rPr lang="nl-BE" sz="1200" b="1" baseline="30000" dirty="0">
                <a:solidFill>
                  <a:srgbClr val="00B0F0"/>
                </a:solidFill>
              </a:rPr>
              <a:t>de</a:t>
            </a:r>
            <a:r>
              <a:rPr lang="nl-BE" sz="1200" b="1" dirty="0">
                <a:solidFill>
                  <a:srgbClr val="00B0F0"/>
                </a:solidFill>
              </a:rPr>
              <a:t> – 5</a:t>
            </a:r>
            <a:r>
              <a:rPr lang="nl-BE" sz="1200" b="1" baseline="30000" dirty="0">
                <a:solidFill>
                  <a:srgbClr val="00B0F0"/>
                </a:solidFill>
              </a:rPr>
              <a:t>de</a:t>
            </a:r>
            <a:r>
              <a:rPr lang="nl-BE" sz="1200" b="1" dirty="0">
                <a:solidFill>
                  <a:srgbClr val="00B0F0"/>
                </a:solidFill>
              </a:rPr>
              <a:t> en 7</a:t>
            </a:r>
            <a:r>
              <a:rPr lang="nl-BE" sz="1200" b="1" baseline="30000" dirty="0">
                <a:solidFill>
                  <a:srgbClr val="00B0F0"/>
                </a:solidFill>
              </a:rPr>
              <a:t>de</a:t>
            </a:r>
            <a:r>
              <a:rPr lang="nl-BE" sz="1200" b="1" dirty="0">
                <a:solidFill>
                  <a:srgbClr val="00B0F0"/>
                </a:solidFill>
              </a:rPr>
              <a:t> </a:t>
            </a:r>
          </a:p>
        </p:txBody>
      </p:sp>
      <p:sp>
        <p:nvSpPr>
          <p:cNvPr id="17" name="Tekstvak 16"/>
          <p:cNvSpPr txBox="1"/>
          <p:nvPr/>
        </p:nvSpPr>
        <p:spPr>
          <a:xfrm>
            <a:off x="7611762" y="4317680"/>
            <a:ext cx="2702011" cy="1015663"/>
          </a:xfrm>
          <a:prstGeom prst="rect">
            <a:avLst/>
          </a:prstGeom>
          <a:noFill/>
          <a:ln>
            <a:solidFill>
              <a:srgbClr val="00B0F0"/>
            </a:solidFill>
          </a:ln>
        </p:spPr>
        <p:txBody>
          <a:bodyPr wrap="square" rtlCol="0">
            <a:spAutoFit/>
          </a:bodyPr>
          <a:lstStyle/>
          <a:p>
            <a:r>
              <a:rPr lang="nl-BE" sz="1200" dirty="0"/>
              <a:t>± 6 m verder zag je een afgebeelde tros druiven op de luifel van een oude groenten- en fruitwinkel.</a:t>
            </a:r>
          </a:p>
          <a:p>
            <a:r>
              <a:rPr lang="nl-BE" sz="1200" dirty="0"/>
              <a:t>Op deze luifel kwam o.a. het woord ‘</a:t>
            </a:r>
            <a:r>
              <a:rPr lang="nl-BE" sz="1200" b="1" dirty="0" err="1"/>
              <a:t>delik</a:t>
            </a:r>
            <a:r>
              <a:rPr lang="nl-BE" sz="1200" b="1" dirty="0" err="1">
                <a:solidFill>
                  <a:srgbClr val="00B0F0"/>
                </a:solidFill>
              </a:rPr>
              <a:t>a</a:t>
            </a:r>
            <a:r>
              <a:rPr lang="nl-BE" sz="1200" b="1" dirty="0" err="1"/>
              <a:t>tessen</a:t>
            </a:r>
            <a:r>
              <a:rPr lang="nl-BE" sz="1200" dirty="0"/>
              <a:t>’ voor, </a:t>
            </a:r>
            <a:r>
              <a:rPr lang="nl-BE" sz="1200" b="1" dirty="0">
                <a:solidFill>
                  <a:srgbClr val="00B0F0"/>
                </a:solidFill>
              </a:rPr>
              <a:t>= 6</a:t>
            </a:r>
            <a:r>
              <a:rPr lang="nl-BE" sz="1200" b="1" baseline="30000" dirty="0">
                <a:solidFill>
                  <a:srgbClr val="00B0F0"/>
                </a:solidFill>
              </a:rPr>
              <a:t>de</a:t>
            </a:r>
            <a:r>
              <a:rPr lang="nl-BE" sz="1200" b="1" dirty="0">
                <a:solidFill>
                  <a:srgbClr val="00B0F0"/>
                </a:solidFill>
              </a:rPr>
              <a:t>.</a:t>
            </a:r>
          </a:p>
        </p:txBody>
      </p:sp>
      <p:sp>
        <p:nvSpPr>
          <p:cNvPr id="18" name="Tekstvak 17"/>
          <p:cNvSpPr txBox="1"/>
          <p:nvPr/>
        </p:nvSpPr>
        <p:spPr>
          <a:xfrm>
            <a:off x="1112108" y="6260758"/>
            <a:ext cx="9144000" cy="371756"/>
          </a:xfrm>
          <a:prstGeom prst="rect">
            <a:avLst/>
          </a:prstGeom>
          <a:noFill/>
          <a:ln>
            <a:solidFill>
              <a:schemeClr val="accent1"/>
            </a:solidFill>
          </a:ln>
        </p:spPr>
        <p:txBody>
          <a:bodyPr wrap="square" rtlCol="0">
            <a:spAutoFit/>
          </a:bodyPr>
          <a:lstStyle/>
          <a:p>
            <a:r>
              <a:rPr lang="nl-BE" b="1" dirty="0">
                <a:ln>
                  <a:solidFill>
                    <a:srgbClr val="00B0F0"/>
                  </a:solidFill>
                </a:ln>
              </a:rPr>
              <a:t>Vraag 30 : </a:t>
            </a:r>
            <a:r>
              <a:rPr lang="nl-BE" b="1" dirty="0">
                <a:ln>
                  <a:solidFill>
                    <a:srgbClr val="00B0F0"/>
                  </a:solidFill>
                </a:ln>
                <a:solidFill>
                  <a:srgbClr val="FF0000"/>
                </a:solidFill>
              </a:rPr>
              <a:t>werd geannuleerd , affiche werd weggenomen tijdens de zoektocht.</a:t>
            </a:r>
          </a:p>
        </p:txBody>
      </p:sp>
      <p:sp>
        <p:nvSpPr>
          <p:cNvPr id="20" name="Rechthoek 19"/>
          <p:cNvSpPr/>
          <p:nvPr/>
        </p:nvSpPr>
        <p:spPr>
          <a:xfrm>
            <a:off x="10445577" y="5949901"/>
            <a:ext cx="1746422" cy="908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7200" b="1" dirty="0">
                <a:ln w="22225">
                  <a:solidFill>
                    <a:schemeClr val="accent2"/>
                  </a:solidFill>
                  <a:prstDash val="solid"/>
                </a:ln>
                <a:solidFill>
                  <a:schemeClr val="accent2">
                    <a:lumMod val="40000"/>
                    <a:lumOff val="60000"/>
                  </a:schemeClr>
                </a:solidFill>
              </a:rPr>
              <a:t> 30</a:t>
            </a:r>
          </a:p>
        </p:txBody>
      </p:sp>
      <p:sp>
        <p:nvSpPr>
          <p:cNvPr id="6" name="Afgeronde rechthoek 5"/>
          <p:cNvSpPr/>
          <p:nvPr/>
        </p:nvSpPr>
        <p:spPr>
          <a:xfrm>
            <a:off x="1081215" y="2894351"/>
            <a:ext cx="1392195" cy="6096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sp>
        <p:nvSpPr>
          <p:cNvPr id="21" name="Afgeronde rechthoek 20"/>
          <p:cNvSpPr/>
          <p:nvPr/>
        </p:nvSpPr>
        <p:spPr>
          <a:xfrm>
            <a:off x="3842950" y="2632515"/>
            <a:ext cx="1392195" cy="6096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sp>
        <p:nvSpPr>
          <p:cNvPr id="22" name="Afgeronde rechthoek 21"/>
          <p:cNvSpPr/>
          <p:nvPr/>
        </p:nvSpPr>
        <p:spPr>
          <a:xfrm>
            <a:off x="6339897" y="2413776"/>
            <a:ext cx="612838" cy="1095543"/>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spTree>
    <p:extLst>
      <p:ext uri="{BB962C8B-B14F-4D97-AF65-F5344CB8AC3E}">
        <p14:creationId xmlns:p14="http://schemas.microsoft.com/office/powerpoint/2010/main" val="4188382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4230130" y="-93972"/>
            <a:ext cx="2339546" cy="523220"/>
          </a:xfrm>
          <a:prstGeom prst="rect">
            <a:avLst/>
          </a:prstGeom>
          <a:noFill/>
        </p:spPr>
        <p:txBody>
          <a:bodyPr wrap="square" rtlCol="0">
            <a:spAutoFit/>
          </a:bodyPr>
          <a:lstStyle/>
          <a:p>
            <a:r>
              <a:rPr lang="nl-BE" sz="2800" b="1" dirty="0">
                <a:ln w="22225">
                  <a:solidFill>
                    <a:schemeClr val="accent2"/>
                  </a:solidFill>
                  <a:prstDash val="solid"/>
                </a:ln>
                <a:solidFill>
                  <a:schemeClr val="accent2">
                    <a:lumMod val="40000"/>
                    <a:lumOff val="60000"/>
                  </a:schemeClr>
                </a:solidFill>
              </a:rPr>
              <a:t>Omloopvraag</a:t>
            </a:r>
          </a:p>
        </p:txBody>
      </p:sp>
      <p:sp>
        <p:nvSpPr>
          <p:cNvPr id="18" name="Tekstvak 17"/>
          <p:cNvSpPr txBox="1"/>
          <p:nvPr/>
        </p:nvSpPr>
        <p:spPr>
          <a:xfrm>
            <a:off x="1010851" y="5840628"/>
            <a:ext cx="9144000" cy="369332"/>
          </a:xfrm>
          <a:prstGeom prst="rect">
            <a:avLst/>
          </a:prstGeom>
          <a:noFill/>
          <a:ln>
            <a:solidFill>
              <a:schemeClr val="accent1"/>
            </a:solidFill>
          </a:ln>
        </p:spPr>
        <p:txBody>
          <a:bodyPr wrap="square" rtlCol="0">
            <a:spAutoFit/>
          </a:bodyPr>
          <a:lstStyle/>
          <a:p>
            <a:r>
              <a:rPr lang="nl-BE" b="1" dirty="0">
                <a:ln>
                  <a:solidFill>
                    <a:srgbClr val="00B0F0"/>
                  </a:solidFill>
                </a:ln>
              </a:rPr>
              <a:t>Omloopvraag : </a:t>
            </a:r>
            <a:r>
              <a:rPr lang="nl-BE" b="1" u="sng" dirty="0">
                <a:ln>
                  <a:solidFill>
                    <a:srgbClr val="00B0F0"/>
                  </a:solidFill>
                </a:ln>
              </a:rPr>
              <a:t>Vervolledig :</a:t>
            </a:r>
            <a:r>
              <a:rPr lang="nl-BE" b="1" dirty="0">
                <a:ln>
                  <a:solidFill>
                    <a:srgbClr val="00B0F0"/>
                  </a:solidFill>
                </a:ln>
              </a:rPr>
              <a:t> </a:t>
            </a:r>
            <a:r>
              <a:rPr lang="nl-BE" b="1" dirty="0">
                <a:ln>
                  <a:solidFill>
                    <a:srgbClr val="00B0F0"/>
                  </a:solidFill>
                </a:ln>
                <a:solidFill>
                  <a:srgbClr val="FF0000"/>
                </a:solidFill>
              </a:rPr>
              <a:t>W</a:t>
            </a:r>
            <a:r>
              <a:rPr lang="nl-BE" b="1" dirty="0">
                <a:ln>
                  <a:solidFill>
                    <a:srgbClr val="00B0F0"/>
                  </a:solidFill>
                </a:ln>
                <a:solidFill>
                  <a:srgbClr val="00B0F0"/>
                </a:solidFill>
              </a:rPr>
              <a:t>IJ STRIJ</a:t>
            </a:r>
            <a:r>
              <a:rPr lang="nl-BE" b="1" dirty="0">
                <a:ln>
                  <a:solidFill>
                    <a:srgbClr val="00B0F0"/>
                  </a:solidFill>
                </a:ln>
                <a:solidFill>
                  <a:srgbClr val="FF0000"/>
                </a:solidFill>
              </a:rPr>
              <a:t>D</a:t>
            </a:r>
            <a:r>
              <a:rPr lang="nl-BE" b="1" dirty="0">
                <a:ln>
                  <a:solidFill>
                    <a:srgbClr val="00B0F0"/>
                  </a:solidFill>
                </a:ln>
                <a:solidFill>
                  <a:srgbClr val="00B0F0"/>
                </a:solidFill>
              </a:rPr>
              <a:t>E</a:t>
            </a:r>
            <a:r>
              <a:rPr lang="nl-BE" b="1" dirty="0">
                <a:ln>
                  <a:solidFill>
                    <a:srgbClr val="00B0F0"/>
                  </a:solidFill>
                </a:ln>
                <a:solidFill>
                  <a:srgbClr val="FF0000"/>
                </a:solidFill>
              </a:rPr>
              <a:t>N </a:t>
            </a:r>
            <a:r>
              <a:rPr lang="nl-BE" b="1" dirty="0">
                <a:ln>
                  <a:solidFill>
                    <a:srgbClr val="00B0F0"/>
                  </a:solidFill>
                </a:ln>
                <a:solidFill>
                  <a:srgbClr val="00B0F0"/>
                </a:solidFill>
              </a:rPr>
              <a:t>TEGE</a:t>
            </a:r>
            <a:r>
              <a:rPr lang="nl-BE" b="1" dirty="0">
                <a:ln>
                  <a:solidFill>
                    <a:srgbClr val="00B0F0"/>
                  </a:solidFill>
                </a:ln>
                <a:solidFill>
                  <a:srgbClr val="FF0000"/>
                </a:solidFill>
              </a:rPr>
              <a:t>N </a:t>
            </a:r>
            <a:r>
              <a:rPr lang="nl-BE" b="1" dirty="0">
                <a:ln>
                  <a:solidFill>
                    <a:srgbClr val="00B0F0"/>
                  </a:solidFill>
                </a:ln>
                <a:solidFill>
                  <a:srgbClr val="00B0F0"/>
                </a:solidFill>
              </a:rPr>
              <a:t>KANKER</a:t>
            </a:r>
            <a:r>
              <a:rPr lang="nl-BE" b="1" dirty="0">
                <a:ln>
                  <a:solidFill>
                    <a:srgbClr val="00B0F0"/>
                  </a:solidFill>
                </a:ln>
                <a:solidFill>
                  <a:srgbClr val="FF0000"/>
                </a:solidFill>
              </a:rPr>
              <a:t> !</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51" y="412809"/>
            <a:ext cx="1732348" cy="1946414"/>
          </a:xfrm>
          <a:prstGeom prst="rect">
            <a:avLst/>
          </a:prstGeom>
        </p:spPr>
      </p:pic>
      <p:sp>
        <p:nvSpPr>
          <p:cNvPr id="7" name="Tekstvak 6"/>
          <p:cNvSpPr txBox="1"/>
          <p:nvPr/>
        </p:nvSpPr>
        <p:spPr>
          <a:xfrm>
            <a:off x="733168" y="2561968"/>
            <a:ext cx="2010031" cy="369332"/>
          </a:xfrm>
          <a:prstGeom prst="rect">
            <a:avLst/>
          </a:prstGeom>
          <a:noFill/>
        </p:spPr>
        <p:txBody>
          <a:bodyPr wrap="square" rtlCol="0">
            <a:spAutoFit/>
          </a:bodyPr>
          <a:lstStyle/>
          <a:p>
            <a:r>
              <a:rPr lang="nl-BE" b="1" dirty="0">
                <a:solidFill>
                  <a:srgbClr val="0070C0"/>
                </a:solidFill>
              </a:rPr>
              <a:t>T</a:t>
            </a:r>
            <a:r>
              <a:rPr lang="nl-BE" dirty="0"/>
              <a:t>A</a:t>
            </a:r>
            <a:r>
              <a:rPr lang="nl-BE" b="1" dirty="0">
                <a:solidFill>
                  <a:srgbClr val="0070C0"/>
                </a:solidFill>
              </a:rPr>
              <a:t>S</a:t>
            </a:r>
            <a:r>
              <a:rPr lang="nl-BE" dirty="0"/>
              <a:t>SE TOUT   </a:t>
            </a:r>
            <a:r>
              <a:rPr lang="nl-BE" b="1" dirty="0">
                <a:solidFill>
                  <a:srgbClr val="00B0F0"/>
                </a:solidFill>
              </a:rPr>
              <a:t>(TS)</a:t>
            </a: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00096" y="668552"/>
            <a:ext cx="1946414" cy="1434929"/>
          </a:xfrm>
          <a:prstGeom prst="rect">
            <a:avLst/>
          </a:prstGeom>
        </p:spPr>
      </p:pic>
      <p:sp>
        <p:nvSpPr>
          <p:cNvPr id="10" name="Tekstvak 9"/>
          <p:cNvSpPr txBox="1"/>
          <p:nvPr/>
        </p:nvSpPr>
        <p:spPr>
          <a:xfrm>
            <a:off x="2641710" y="2588252"/>
            <a:ext cx="2265405" cy="369332"/>
          </a:xfrm>
          <a:prstGeom prst="rect">
            <a:avLst/>
          </a:prstGeom>
          <a:noFill/>
        </p:spPr>
        <p:txBody>
          <a:bodyPr wrap="square" rtlCol="0">
            <a:spAutoFit/>
          </a:bodyPr>
          <a:lstStyle/>
          <a:p>
            <a:r>
              <a:rPr lang="nl-BE" dirty="0"/>
              <a:t>W</a:t>
            </a:r>
            <a:r>
              <a:rPr lang="nl-BE" b="1" dirty="0">
                <a:solidFill>
                  <a:srgbClr val="0070C0"/>
                </a:solidFill>
              </a:rPr>
              <a:t>E</a:t>
            </a:r>
            <a:r>
              <a:rPr lang="nl-BE" dirty="0"/>
              <a:t>RELDWIN</a:t>
            </a:r>
            <a:r>
              <a:rPr lang="nl-BE" b="1" dirty="0">
                <a:solidFill>
                  <a:srgbClr val="0070C0"/>
                </a:solidFill>
              </a:rPr>
              <a:t>K</a:t>
            </a:r>
            <a:r>
              <a:rPr lang="nl-BE" dirty="0"/>
              <a:t>EL (</a:t>
            </a:r>
            <a:r>
              <a:rPr lang="nl-BE" b="1" dirty="0">
                <a:solidFill>
                  <a:srgbClr val="00B0F0"/>
                </a:solidFill>
              </a:rPr>
              <a:t>EK)</a:t>
            </a:r>
          </a:p>
        </p:txBody>
      </p:sp>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6728" y="412809"/>
            <a:ext cx="1717424" cy="1946414"/>
          </a:xfrm>
          <a:prstGeom prst="rect">
            <a:avLst/>
          </a:prstGeom>
        </p:spPr>
      </p:pic>
      <p:sp>
        <p:nvSpPr>
          <p:cNvPr id="12" name="Tekstvak 11"/>
          <p:cNvSpPr txBox="1"/>
          <p:nvPr/>
        </p:nvSpPr>
        <p:spPr>
          <a:xfrm>
            <a:off x="4705870" y="2588016"/>
            <a:ext cx="2013500" cy="369332"/>
          </a:xfrm>
          <a:prstGeom prst="rect">
            <a:avLst/>
          </a:prstGeom>
          <a:noFill/>
        </p:spPr>
        <p:txBody>
          <a:bodyPr wrap="square" rtlCol="0">
            <a:spAutoFit/>
          </a:bodyPr>
          <a:lstStyle/>
          <a:p>
            <a:r>
              <a:rPr lang="nl-BE" b="1" dirty="0">
                <a:solidFill>
                  <a:srgbClr val="0070C0"/>
                </a:solidFill>
              </a:rPr>
              <a:t>I</a:t>
            </a:r>
            <a:r>
              <a:rPr lang="nl-BE" dirty="0"/>
              <a:t>NLEV</a:t>
            </a:r>
            <a:r>
              <a:rPr lang="nl-BE" b="1" dirty="0">
                <a:solidFill>
                  <a:srgbClr val="0070C0"/>
                </a:solidFill>
              </a:rPr>
              <a:t>E</a:t>
            </a:r>
            <a:r>
              <a:rPr lang="nl-BE" dirty="0"/>
              <a:t>RSCHUIF (</a:t>
            </a:r>
            <a:r>
              <a:rPr lang="nl-BE" b="1" dirty="0">
                <a:solidFill>
                  <a:srgbClr val="00B0F0"/>
                </a:solidFill>
              </a:rPr>
              <a:t>IE)</a:t>
            </a:r>
          </a:p>
        </p:txBody>
      </p:sp>
      <p:pic>
        <p:nvPicPr>
          <p:cNvPr id="20" name="Afbeelding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9038" y="403617"/>
            <a:ext cx="2553730" cy="1955606"/>
          </a:xfrm>
          <a:prstGeom prst="rect">
            <a:avLst/>
          </a:prstGeom>
        </p:spPr>
      </p:pic>
      <p:sp>
        <p:nvSpPr>
          <p:cNvPr id="21" name="Tekstvak 20"/>
          <p:cNvSpPr txBox="1"/>
          <p:nvPr/>
        </p:nvSpPr>
        <p:spPr>
          <a:xfrm>
            <a:off x="6942435" y="2573147"/>
            <a:ext cx="1758781" cy="369332"/>
          </a:xfrm>
          <a:prstGeom prst="rect">
            <a:avLst/>
          </a:prstGeom>
          <a:noFill/>
        </p:spPr>
        <p:txBody>
          <a:bodyPr wrap="square" rtlCol="0">
            <a:spAutoFit/>
          </a:bodyPr>
          <a:lstStyle/>
          <a:p>
            <a:r>
              <a:rPr lang="nl-BE" b="1" dirty="0">
                <a:solidFill>
                  <a:srgbClr val="0070C0"/>
                </a:solidFill>
              </a:rPr>
              <a:t>K</a:t>
            </a:r>
            <a:r>
              <a:rPr lang="nl-BE" dirty="0"/>
              <a:t>ROKA</a:t>
            </a:r>
            <a:r>
              <a:rPr lang="nl-BE" b="1" dirty="0">
                <a:solidFill>
                  <a:srgbClr val="0070C0"/>
                </a:solidFill>
              </a:rPr>
              <a:t>N</a:t>
            </a:r>
            <a:r>
              <a:rPr lang="nl-BE" dirty="0"/>
              <a:t>T  </a:t>
            </a:r>
            <a:r>
              <a:rPr lang="nl-BE" b="1" dirty="0">
                <a:solidFill>
                  <a:srgbClr val="00B0F0"/>
                </a:solidFill>
              </a:rPr>
              <a:t>(KN)</a:t>
            </a:r>
          </a:p>
        </p:txBody>
      </p:sp>
      <p:pic>
        <p:nvPicPr>
          <p:cNvPr id="22" name="Afbeelding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1085" y="429248"/>
            <a:ext cx="2290045" cy="1929975"/>
          </a:xfrm>
          <a:prstGeom prst="rect">
            <a:avLst/>
          </a:prstGeom>
        </p:spPr>
      </p:pic>
      <p:sp>
        <p:nvSpPr>
          <p:cNvPr id="23" name="Tekstvak 22"/>
          <p:cNvSpPr txBox="1"/>
          <p:nvPr/>
        </p:nvSpPr>
        <p:spPr>
          <a:xfrm>
            <a:off x="9106351" y="2561968"/>
            <a:ext cx="2294779" cy="369332"/>
          </a:xfrm>
          <a:prstGeom prst="rect">
            <a:avLst/>
          </a:prstGeom>
          <a:noFill/>
        </p:spPr>
        <p:txBody>
          <a:bodyPr wrap="square" rtlCol="0">
            <a:spAutoFit/>
          </a:bodyPr>
          <a:lstStyle/>
          <a:p>
            <a:r>
              <a:rPr lang="nl-BE" dirty="0"/>
              <a:t>AUD</a:t>
            </a:r>
            <a:r>
              <a:rPr lang="nl-BE" dirty="0">
                <a:solidFill>
                  <a:srgbClr val="0070C0"/>
                </a:solidFill>
              </a:rPr>
              <a:t>I</a:t>
            </a:r>
            <a:r>
              <a:rPr lang="nl-BE" dirty="0"/>
              <a:t>OLO</a:t>
            </a:r>
            <a:r>
              <a:rPr lang="nl-BE" b="1" dirty="0">
                <a:solidFill>
                  <a:srgbClr val="0070C0"/>
                </a:solidFill>
              </a:rPr>
              <a:t>G</a:t>
            </a:r>
            <a:r>
              <a:rPr lang="nl-BE" dirty="0"/>
              <a:t>E    </a:t>
            </a:r>
            <a:r>
              <a:rPr lang="nl-BE" b="1" dirty="0">
                <a:solidFill>
                  <a:srgbClr val="00B0F0"/>
                </a:solidFill>
              </a:rPr>
              <a:t>(IG)</a:t>
            </a:r>
          </a:p>
        </p:txBody>
      </p:sp>
      <p:pic>
        <p:nvPicPr>
          <p:cNvPr id="24" name="Afbeelding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861711" y="3143597"/>
            <a:ext cx="1993558" cy="1769418"/>
          </a:xfrm>
          <a:prstGeom prst="rect">
            <a:avLst/>
          </a:prstGeom>
        </p:spPr>
      </p:pic>
      <p:sp>
        <p:nvSpPr>
          <p:cNvPr id="25" name="Tekstvak 24"/>
          <p:cNvSpPr txBox="1"/>
          <p:nvPr/>
        </p:nvSpPr>
        <p:spPr>
          <a:xfrm>
            <a:off x="973781" y="5150025"/>
            <a:ext cx="1769418" cy="369332"/>
          </a:xfrm>
          <a:prstGeom prst="rect">
            <a:avLst/>
          </a:prstGeom>
          <a:noFill/>
        </p:spPr>
        <p:txBody>
          <a:bodyPr wrap="square" rtlCol="0">
            <a:spAutoFit/>
          </a:bodyPr>
          <a:lstStyle/>
          <a:p>
            <a:r>
              <a:rPr lang="nl-BE" b="1" dirty="0">
                <a:solidFill>
                  <a:srgbClr val="0070C0"/>
                </a:solidFill>
              </a:rPr>
              <a:t>R</a:t>
            </a:r>
            <a:r>
              <a:rPr lang="nl-BE" dirty="0"/>
              <a:t>I</a:t>
            </a:r>
            <a:r>
              <a:rPr lang="nl-BE" b="1" dirty="0">
                <a:solidFill>
                  <a:srgbClr val="0070C0"/>
                </a:solidFill>
              </a:rPr>
              <a:t>J</a:t>
            </a:r>
            <a:r>
              <a:rPr lang="nl-BE" dirty="0"/>
              <a:t>SCHOOL  </a:t>
            </a:r>
            <a:r>
              <a:rPr lang="nl-BE" b="1" dirty="0">
                <a:solidFill>
                  <a:srgbClr val="00B0F0"/>
                </a:solidFill>
              </a:rPr>
              <a:t>(RJ)</a:t>
            </a:r>
          </a:p>
        </p:txBody>
      </p:sp>
      <p:pic>
        <p:nvPicPr>
          <p:cNvPr id="2" name="Afbeelding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0489" y="3002116"/>
            <a:ext cx="1560727" cy="2032493"/>
          </a:xfrm>
          <a:prstGeom prst="rect">
            <a:avLst/>
          </a:prstGeom>
        </p:spPr>
      </p:pic>
      <p:sp>
        <p:nvSpPr>
          <p:cNvPr id="3" name="Tekstvak 2"/>
          <p:cNvSpPr txBox="1"/>
          <p:nvPr/>
        </p:nvSpPr>
        <p:spPr>
          <a:xfrm>
            <a:off x="7140489" y="5150025"/>
            <a:ext cx="2061802" cy="369332"/>
          </a:xfrm>
          <a:prstGeom prst="rect">
            <a:avLst/>
          </a:prstGeom>
          <a:noFill/>
        </p:spPr>
        <p:txBody>
          <a:bodyPr wrap="square" rtlCol="0">
            <a:spAutoFit/>
          </a:bodyPr>
          <a:lstStyle/>
          <a:p>
            <a:r>
              <a:rPr lang="nl-BE" dirty="0"/>
              <a:t>W</a:t>
            </a:r>
            <a:r>
              <a:rPr lang="nl-BE" b="1" dirty="0">
                <a:solidFill>
                  <a:srgbClr val="0070C0"/>
                </a:solidFill>
              </a:rPr>
              <a:t>E</a:t>
            </a:r>
            <a:r>
              <a:rPr lang="nl-BE" dirty="0"/>
              <a:t>LCOM</a:t>
            </a:r>
            <a:r>
              <a:rPr lang="nl-BE" b="1" dirty="0">
                <a:solidFill>
                  <a:srgbClr val="0070C0"/>
                </a:solidFill>
              </a:rPr>
              <a:t>E </a:t>
            </a:r>
            <a:r>
              <a:rPr lang="nl-BE" dirty="0"/>
              <a:t>   </a:t>
            </a:r>
            <a:r>
              <a:rPr lang="nl-BE" b="1" dirty="0">
                <a:solidFill>
                  <a:srgbClr val="00B0F0"/>
                </a:solidFill>
              </a:rPr>
              <a:t>(EE)</a:t>
            </a:r>
          </a:p>
        </p:txBody>
      </p:sp>
      <p:pic>
        <p:nvPicPr>
          <p:cNvPr id="4" name="Afbeelding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664167" y="3283811"/>
            <a:ext cx="2018270" cy="1513703"/>
          </a:xfrm>
          <a:prstGeom prst="rect">
            <a:avLst/>
          </a:prstGeom>
        </p:spPr>
      </p:pic>
      <p:sp>
        <p:nvSpPr>
          <p:cNvPr id="8" name="Tekstvak 7"/>
          <p:cNvSpPr txBox="1"/>
          <p:nvPr/>
        </p:nvSpPr>
        <p:spPr>
          <a:xfrm>
            <a:off x="2916451" y="5150025"/>
            <a:ext cx="1828390" cy="369332"/>
          </a:xfrm>
          <a:prstGeom prst="rect">
            <a:avLst/>
          </a:prstGeom>
          <a:noFill/>
        </p:spPr>
        <p:txBody>
          <a:bodyPr wrap="square" rtlCol="0">
            <a:spAutoFit/>
          </a:bodyPr>
          <a:lstStyle/>
          <a:p>
            <a:r>
              <a:rPr lang="nl-BE" dirty="0"/>
              <a:t>V</a:t>
            </a:r>
            <a:r>
              <a:rPr lang="nl-BE" b="1" dirty="0">
                <a:solidFill>
                  <a:srgbClr val="0070C0"/>
                </a:solidFill>
              </a:rPr>
              <a:t>A</a:t>
            </a:r>
            <a:r>
              <a:rPr lang="nl-BE" dirty="0"/>
              <a:t>LENTI</a:t>
            </a:r>
            <a:r>
              <a:rPr lang="nl-BE" b="1" dirty="0">
                <a:solidFill>
                  <a:srgbClr val="0070C0"/>
                </a:solidFill>
              </a:rPr>
              <a:t>J</a:t>
            </a:r>
            <a:r>
              <a:rPr lang="nl-BE" dirty="0"/>
              <a:t>N    </a:t>
            </a:r>
            <a:r>
              <a:rPr lang="nl-BE" dirty="0">
                <a:solidFill>
                  <a:srgbClr val="00B0F0"/>
                </a:solidFill>
              </a:rPr>
              <a:t>(</a:t>
            </a:r>
            <a:r>
              <a:rPr lang="nl-BE" b="1" dirty="0">
                <a:solidFill>
                  <a:srgbClr val="00B0F0"/>
                </a:solidFill>
              </a:rPr>
              <a:t>AJ)</a:t>
            </a:r>
          </a:p>
        </p:txBody>
      </p:sp>
      <p:pic>
        <p:nvPicPr>
          <p:cNvPr id="13" name="Afbeelding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754522" y="3263859"/>
            <a:ext cx="2093946" cy="1570460"/>
          </a:xfrm>
          <a:prstGeom prst="rect">
            <a:avLst/>
          </a:prstGeom>
        </p:spPr>
      </p:pic>
      <p:sp>
        <p:nvSpPr>
          <p:cNvPr id="14" name="Tekstvak 13"/>
          <p:cNvSpPr txBox="1"/>
          <p:nvPr/>
        </p:nvSpPr>
        <p:spPr>
          <a:xfrm>
            <a:off x="5165959" y="5150025"/>
            <a:ext cx="1553411" cy="369332"/>
          </a:xfrm>
          <a:prstGeom prst="rect">
            <a:avLst/>
          </a:prstGeom>
          <a:noFill/>
        </p:spPr>
        <p:txBody>
          <a:bodyPr wrap="square" rtlCol="0">
            <a:spAutoFit/>
          </a:bodyPr>
          <a:lstStyle/>
          <a:p>
            <a:r>
              <a:rPr lang="nl-BE" b="1" dirty="0">
                <a:solidFill>
                  <a:srgbClr val="0070C0"/>
                </a:solidFill>
              </a:rPr>
              <a:t>TR</a:t>
            </a:r>
            <a:r>
              <a:rPr lang="nl-BE" dirty="0"/>
              <a:t>IXXO    </a:t>
            </a:r>
            <a:r>
              <a:rPr lang="nl-BE" b="1" dirty="0">
                <a:solidFill>
                  <a:srgbClr val="00B0F0"/>
                </a:solidFill>
              </a:rPr>
              <a:t>(TR)</a:t>
            </a:r>
          </a:p>
        </p:txBody>
      </p:sp>
    </p:spTree>
    <p:extLst>
      <p:ext uri="{BB962C8B-B14F-4D97-AF65-F5344CB8AC3E}">
        <p14:creationId xmlns:p14="http://schemas.microsoft.com/office/powerpoint/2010/main" val="96357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524000" y="568412"/>
            <a:ext cx="8773297" cy="939112"/>
          </a:xfrm>
          <a:ln>
            <a:solidFill>
              <a:srgbClr val="00B0F0"/>
            </a:solidFill>
          </a:ln>
        </p:spPr>
        <p:txBody>
          <a:bodyPr>
            <a:normAutofit fontScale="70000" lnSpcReduction="20000"/>
          </a:bodyPr>
          <a:lstStyle/>
          <a:p>
            <a:r>
              <a:rPr lang="nl-BE" b="1" dirty="0"/>
              <a:t>Vraag 3 : Hoeveel keer komt, van links naar rechts geschreven en op </a:t>
            </a:r>
            <a:r>
              <a:rPr lang="nl-BE" b="1" u="sng" dirty="0"/>
              <a:t>dezelfde lijnhoogte</a:t>
            </a:r>
            <a:r>
              <a:rPr lang="nl-BE" b="1" dirty="0"/>
              <a:t>, de naam “BNP PARIBAS FORTIS” voor in de onmiddellijke omgeving van de financiële instelling?         </a:t>
            </a:r>
          </a:p>
          <a:p>
            <a:r>
              <a:rPr lang="nl-BE" b="1" dirty="0"/>
              <a:t>M.A.: minder dan 1x – 1x – 2x – 3x – 4x – 5x – 6x – 7x – 8x – 9x.</a:t>
            </a:r>
            <a:endParaRPr lang="nl-BE" dirty="0"/>
          </a:p>
          <a:p>
            <a:endParaRPr lang="nl-BE" dirty="0"/>
          </a:p>
        </p:txBody>
      </p:sp>
      <p:sp>
        <p:nvSpPr>
          <p:cNvPr id="4" name="Rechthoek 3"/>
          <p:cNvSpPr/>
          <p:nvPr/>
        </p:nvSpPr>
        <p:spPr>
          <a:xfrm>
            <a:off x="10972800" y="0"/>
            <a:ext cx="1219200"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1145794" y="-62136"/>
            <a:ext cx="667265" cy="1569660"/>
          </a:xfrm>
          <a:prstGeom prst="rect">
            <a:avLst/>
          </a:prstGeom>
          <a:noFill/>
        </p:spPr>
        <p:txBody>
          <a:bodyPr wrap="square" rtlCol="0">
            <a:spAutoFit/>
          </a:bodyPr>
          <a:lstStyle/>
          <a:p>
            <a:r>
              <a:rPr lang="nl-BE" sz="9600" b="1" dirty="0">
                <a:ln w="22225">
                  <a:solidFill>
                    <a:schemeClr val="accent2"/>
                  </a:solidFill>
                  <a:prstDash val="solid"/>
                </a:ln>
                <a:solidFill>
                  <a:schemeClr val="accent2">
                    <a:lumMod val="40000"/>
                    <a:lumOff val="60000"/>
                  </a:schemeClr>
                </a:solidFill>
              </a:rPr>
              <a:t>3</a:t>
            </a:r>
          </a:p>
        </p:txBody>
      </p:sp>
      <p:sp>
        <p:nvSpPr>
          <p:cNvPr id="15" name="Tekstvak 14"/>
          <p:cNvSpPr txBox="1"/>
          <p:nvPr/>
        </p:nvSpPr>
        <p:spPr>
          <a:xfrm>
            <a:off x="3325073" y="4060825"/>
            <a:ext cx="2976874" cy="1077218"/>
          </a:xfrm>
          <a:prstGeom prst="rect">
            <a:avLst/>
          </a:prstGeom>
          <a:noFill/>
          <a:ln>
            <a:solidFill>
              <a:srgbClr val="00B0F0"/>
            </a:solidFill>
          </a:ln>
        </p:spPr>
        <p:txBody>
          <a:bodyPr wrap="square" rtlCol="0">
            <a:spAutoFit/>
          </a:bodyPr>
          <a:lstStyle/>
          <a:p>
            <a:r>
              <a:rPr lang="nl-BE" sz="1400" dirty="0"/>
              <a:t>7 parkingbordjes: met op dezelfde lijnhoogte </a:t>
            </a:r>
          </a:p>
          <a:p>
            <a:r>
              <a:rPr lang="nl-BE" sz="1400" dirty="0"/>
              <a:t>“BNP PARIBAS FORTIS”  = </a:t>
            </a:r>
            <a:r>
              <a:rPr lang="nl-BE" b="1" dirty="0">
                <a:solidFill>
                  <a:srgbClr val="00B0F0"/>
                </a:solidFill>
              </a:rPr>
              <a:t>7x </a:t>
            </a:r>
          </a:p>
          <a:p>
            <a:r>
              <a:rPr lang="nl-BE" b="1" dirty="0">
                <a:solidFill>
                  <a:srgbClr val="00B0F0"/>
                </a:solidFill>
              </a:rPr>
              <a:t> </a:t>
            </a:r>
          </a:p>
        </p:txBody>
      </p:sp>
      <p:sp>
        <p:nvSpPr>
          <p:cNvPr id="25" name="Tekstvak 24"/>
          <p:cNvSpPr txBox="1"/>
          <p:nvPr/>
        </p:nvSpPr>
        <p:spPr>
          <a:xfrm>
            <a:off x="8569068" y="3167835"/>
            <a:ext cx="3456457" cy="307777"/>
          </a:xfrm>
          <a:prstGeom prst="rect">
            <a:avLst/>
          </a:prstGeom>
          <a:noFill/>
          <a:ln>
            <a:solidFill>
              <a:srgbClr val="00B0F0"/>
            </a:solidFill>
          </a:ln>
        </p:spPr>
        <p:txBody>
          <a:bodyPr wrap="square" rtlCol="0">
            <a:spAutoFit/>
          </a:bodyPr>
          <a:lstStyle/>
          <a:p>
            <a:r>
              <a:rPr lang="nl-BE" sz="1400" dirty="0"/>
              <a:t>Op uithangbord </a:t>
            </a:r>
            <a:r>
              <a:rPr lang="nl-BE" sz="1400" b="1" dirty="0">
                <a:solidFill>
                  <a:srgbClr val="00B0F0"/>
                </a:solidFill>
              </a:rPr>
              <a:t>1x</a:t>
            </a:r>
            <a:r>
              <a:rPr lang="nl-BE" sz="1400" dirty="0"/>
              <a:t> “BNP PARIBAS FORTIS”</a:t>
            </a:r>
          </a:p>
        </p:txBody>
      </p:sp>
      <p:sp>
        <p:nvSpPr>
          <p:cNvPr id="37" name="Tekstvak 36"/>
          <p:cNvSpPr txBox="1"/>
          <p:nvPr/>
        </p:nvSpPr>
        <p:spPr>
          <a:xfrm>
            <a:off x="4382529" y="5694162"/>
            <a:ext cx="5280431" cy="646331"/>
          </a:xfrm>
          <a:prstGeom prst="rect">
            <a:avLst/>
          </a:prstGeom>
          <a:noFill/>
          <a:ln w="19050">
            <a:solidFill>
              <a:srgbClr val="00B0F0"/>
            </a:solidFill>
          </a:ln>
        </p:spPr>
        <p:txBody>
          <a:bodyPr wrap="square" rtlCol="0">
            <a:spAutoFit/>
          </a:bodyPr>
          <a:lstStyle/>
          <a:p>
            <a:r>
              <a:rPr lang="nl-BE" b="1" dirty="0">
                <a:ln>
                  <a:solidFill>
                    <a:srgbClr val="00B0F0"/>
                  </a:solidFill>
                </a:ln>
              </a:rPr>
              <a:t>ANTWOORDEN VRAAG 3 : </a:t>
            </a:r>
            <a:r>
              <a:rPr lang="nl-BE" b="1" dirty="0">
                <a:ln>
                  <a:solidFill>
                    <a:srgbClr val="00B0F0"/>
                  </a:solidFill>
                </a:ln>
                <a:solidFill>
                  <a:srgbClr val="00B0F0"/>
                </a:solidFill>
              </a:rPr>
              <a:t>minder dan 1x – 9x</a:t>
            </a:r>
          </a:p>
          <a:p>
            <a:r>
              <a:rPr lang="nl-BE" b="1" dirty="0">
                <a:ln>
                  <a:solidFill>
                    <a:srgbClr val="00B0F0"/>
                  </a:solidFill>
                </a:ln>
                <a:solidFill>
                  <a:srgbClr val="0070C0"/>
                </a:solidFill>
              </a:rPr>
              <a:t> </a:t>
            </a:r>
            <a:endParaRPr lang="nl-BE"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9849" y="1650120"/>
            <a:ext cx="3138616" cy="2353961"/>
          </a:xfrm>
          <a:prstGeom prst="rect">
            <a:avLst/>
          </a:prstGeom>
        </p:spPr>
      </p:pic>
      <p:sp>
        <p:nvSpPr>
          <p:cNvPr id="8" name="Afgeronde rechthoek 7"/>
          <p:cNvSpPr/>
          <p:nvPr/>
        </p:nvSpPr>
        <p:spPr>
          <a:xfrm>
            <a:off x="5165124" y="2636108"/>
            <a:ext cx="601362" cy="288324"/>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6108" y="1629628"/>
            <a:ext cx="3338319" cy="1423235"/>
          </a:xfrm>
          <a:prstGeom prst="rect">
            <a:avLst/>
          </a:prstGeom>
        </p:spPr>
      </p:pic>
      <p:sp>
        <p:nvSpPr>
          <p:cNvPr id="10" name="Tekstvak 9"/>
          <p:cNvSpPr txBox="1"/>
          <p:nvPr/>
        </p:nvSpPr>
        <p:spPr>
          <a:xfrm>
            <a:off x="669366" y="5637064"/>
            <a:ext cx="3560741" cy="738664"/>
          </a:xfrm>
          <a:prstGeom prst="rect">
            <a:avLst/>
          </a:prstGeom>
          <a:noFill/>
          <a:ln>
            <a:solidFill>
              <a:srgbClr val="FF0000"/>
            </a:solidFill>
          </a:ln>
        </p:spPr>
        <p:txBody>
          <a:bodyPr wrap="square" rtlCol="0">
            <a:spAutoFit/>
          </a:bodyPr>
          <a:lstStyle/>
          <a:p>
            <a:r>
              <a:rPr lang="nl-BE" sz="1400" dirty="0">
                <a:solidFill>
                  <a:srgbClr val="FF0000"/>
                </a:solidFill>
              </a:rPr>
              <a:t>De financiële instelling </a:t>
            </a:r>
            <a:r>
              <a:rPr lang="nl-BE" sz="1400" dirty="0" err="1">
                <a:solidFill>
                  <a:srgbClr val="FF0000"/>
                </a:solidFill>
              </a:rPr>
              <a:t>Fintro</a:t>
            </a:r>
            <a:r>
              <a:rPr lang="nl-BE" sz="1400" dirty="0">
                <a:solidFill>
                  <a:srgbClr val="FF0000"/>
                </a:solidFill>
              </a:rPr>
              <a:t> (Stationsstraat)  verhuisde in december naar een nieuwe locatie – GEEN strafpunten.</a:t>
            </a:r>
          </a:p>
        </p:txBody>
      </p:sp>
      <p:sp>
        <p:nvSpPr>
          <p:cNvPr id="11" name="Afgeronde rechthoek 10"/>
          <p:cNvSpPr/>
          <p:nvPr/>
        </p:nvSpPr>
        <p:spPr>
          <a:xfrm>
            <a:off x="9959546" y="2153814"/>
            <a:ext cx="1738184" cy="749643"/>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7" name="Tekstvak 6"/>
          <p:cNvSpPr txBox="1"/>
          <p:nvPr/>
        </p:nvSpPr>
        <p:spPr>
          <a:xfrm>
            <a:off x="669366" y="4156315"/>
            <a:ext cx="2312731" cy="1354217"/>
          </a:xfrm>
          <a:prstGeom prst="rect">
            <a:avLst/>
          </a:prstGeom>
          <a:noFill/>
          <a:ln>
            <a:solidFill>
              <a:srgbClr val="00B0F0"/>
            </a:solidFill>
          </a:ln>
        </p:spPr>
        <p:txBody>
          <a:bodyPr wrap="square" rtlCol="0">
            <a:spAutoFit/>
          </a:bodyPr>
          <a:lstStyle/>
          <a:p>
            <a:r>
              <a:rPr lang="nl-BE" sz="1400" dirty="0"/>
              <a:t>AXA – bank geen bordje met</a:t>
            </a:r>
          </a:p>
          <a:p>
            <a:r>
              <a:rPr lang="nl-BE" sz="1400" dirty="0"/>
              <a:t>“BNP PARIBAS FORTIS”  = </a:t>
            </a:r>
            <a:r>
              <a:rPr lang="nl-BE" b="1" dirty="0">
                <a:solidFill>
                  <a:srgbClr val="00B0F0"/>
                </a:solidFill>
              </a:rPr>
              <a:t>minder dan 1x</a:t>
            </a:r>
          </a:p>
          <a:p>
            <a:r>
              <a:rPr lang="nl-BE" dirty="0"/>
              <a:t> </a:t>
            </a:r>
            <a:endParaRPr lang="nl-BE" dirty="0">
              <a:solidFill>
                <a:srgbClr val="0070C0"/>
              </a:solidFill>
            </a:endParaRPr>
          </a:p>
          <a:p>
            <a:endParaRPr lang="nl-BE" dirty="0"/>
          </a:p>
        </p:txBody>
      </p:sp>
      <p:pic>
        <p:nvPicPr>
          <p:cNvPr id="2" name="Afbeeldi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88575" y="1910062"/>
            <a:ext cx="2330622" cy="1747966"/>
          </a:xfrm>
          <a:prstGeom prst="rect">
            <a:avLst/>
          </a:prstGeom>
        </p:spPr>
      </p:pic>
      <p:sp>
        <p:nvSpPr>
          <p:cNvPr id="13" name="Tekstvak 12"/>
          <p:cNvSpPr txBox="1"/>
          <p:nvPr/>
        </p:nvSpPr>
        <p:spPr>
          <a:xfrm>
            <a:off x="9181070" y="3948140"/>
            <a:ext cx="2232454" cy="738664"/>
          </a:xfrm>
          <a:prstGeom prst="rect">
            <a:avLst/>
          </a:prstGeom>
          <a:noFill/>
          <a:ln>
            <a:solidFill>
              <a:srgbClr val="00B0F0"/>
            </a:solidFill>
          </a:ln>
        </p:spPr>
        <p:txBody>
          <a:bodyPr wrap="square" rtlCol="0">
            <a:spAutoFit/>
          </a:bodyPr>
          <a:lstStyle/>
          <a:p>
            <a:r>
              <a:rPr lang="nl-BE" sz="1200" dirty="0"/>
              <a:t>Vastgekleefd tegen glas</a:t>
            </a:r>
          </a:p>
          <a:p>
            <a:r>
              <a:rPr lang="nl-BE" sz="1200" dirty="0"/>
              <a:t>Zie </a:t>
            </a:r>
            <a:r>
              <a:rPr lang="nl-BE" sz="1200" dirty="0" err="1"/>
              <a:t>regl</a:t>
            </a:r>
            <a:r>
              <a:rPr lang="nl-BE" sz="1200" dirty="0"/>
              <a:t>. </a:t>
            </a:r>
            <a:r>
              <a:rPr lang="nl-BE" sz="1200"/>
              <a:t>20</a:t>
            </a:r>
            <a:endParaRPr lang="nl-BE" sz="1200" dirty="0"/>
          </a:p>
          <a:p>
            <a:r>
              <a:rPr lang="nl-BE" sz="1200" dirty="0"/>
              <a:t>BNP Paribas Fortis </a:t>
            </a:r>
            <a:r>
              <a:rPr lang="nl-BE" sz="1200" b="1" dirty="0">
                <a:solidFill>
                  <a:srgbClr val="00B0F0"/>
                </a:solidFill>
              </a:rPr>
              <a:t>= </a:t>
            </a:r>
            <a:r>
              <a:rPr lang="nl-BE" b="1" dirty="0">
                <a:solidFill>
                  <a:srgbClr val="00B0F0"/>
                </a:solidFill>
              </a:rPr>
              <a:t>1x</a:t>
            </a:r>
          </a:p>
        </p:txBody>
      </p:sp>
      <p:pic>
        <p:nvPicPr>
          <p:cNvPr id="14" name="Afbeelding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2493" y="1676173"/>
            <a:ext cx="1671247" cy="2753380"/>
          </a:xfrm>
          <a:prstGeom prst="rect">
            <a:avLst/>
          </a:prstGeom>
        </p:spPr>
      </p:pic>
      <p:sp>
        <p:nvSpPr>
          <p:cNvPr id="20" name="Afgeronde rechthoek 19"/>
          <p:cNvSpPr/>
          <p:nvPr/>
        </p:nvSpPr>
        <p:spPr>
          <a:xfrm>
            <a:off x="7022744" y="3187288"/>
            <a:ext cx="885580" cy="288324"/>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cxnSp>
        <p:nvCxnSpPr>
          <p:cNvPr id="21" name="Rechte verbindingslijn met pijl 20"/>
          <p:cNvCxnSpPr/>
          <p:nvPr/>
        </p:nvCxnSpPr>
        <p:spPr>
          <a:xfrm flipH="1" flipV="1">
            <a:off x="7908324" y="3471404"/>
            <a:ext cx="1272746" cy="66884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89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524000" y="568412"/>
            <a:ext cx="8773297" cy="939112"/>
          </a:xfrm>
          <a:ln>
            <a:solidFill>
              <a:srgbClr val="00B0F0"/>
            </a:solidFill>
          </a:ln>
        </p:spPr>
        <p:txBody>
          <a:bodyPr>
            <a:normAutofit/>
          </a:bodyPr>
          <a:lstStyle/>
          <a:p>
            <a:r>
              <a:rPr lang="nl-BE" sz="1500" b="1" dirty="0"/>
              <a:t>Vraag 4 : Wat is de familienaam van een vakman die rolluiken maakt of maakte en een telefoonnummer heeft of had met slechts drie cijfers? </a:t>
            </a:r>
            <a:endParaRPr lang="nl-BE" sz="1500" dirty="0"/>
          </a:p>
          <a:p>
            <a:r>
              <a:rPr lang="nl-BE" sz="1500" b="1" dirty="0"/>
              <a:t>K.U.: </a:t>
            </a:r>
            <a:r>
              <a:rPr lang="nl-BE" sz="1500" b="1" dirty="0" err="1"/>
              <a:t>Winsol</a:t>
            </a:r>
            <a:r>
              <a:rPr lang="nl-BE" sz="1500" b="1" dirty="0"/>
              <a:t> – Elst – Temmerman – Timmerman – </a:t>
            </a:r>
            <a:r>
              <a:rPr lang="nl-BE" sz="1500" b="1" dirty="0" err="1"/>
              <a:t>Ryckaert</a:t>
            </a:r>
            <a:r>
              <a:rPr lang="nl-BE" sz="1500" b="1" dirty="0"/>
              <a:t>.</a:t>
            </a:r>
            <a:endParaRPr lang="nl-BE" sz="1500" dirty="0"/>
          </a:p>
          <a:p>
            <a:endParaRPr lang="nl-BE" dirty="0"/>
          </a:p>
        </p:txBody>
      </p:sp>
      <p:sp>
        <p:nvSpPr>
          <p:cNvPr id="4" name="Rechthoek 3"/>
          <p:cNvSpPr/>
          <p:nvPr/>
        </p:nvSpPr>
        <p:spPr>
          <a:xfrm>
            <a:off x="10972800" y="0"/>
            <a:ext cx="1219200"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1145794" y="-62136"/>
            <a:ext cx="667265" cy="1569660"/>
          </a:xfrm>
          <a:prstGeom prst="rect">
            <a:avLst/>
          </a:prstGeom>
          <a:noFill/>
        </p:spPr>
        <p:txBody>
          <a:bodyPr wrap="square" rtlCol="0">
            <a:spAutoFit/>
          </a:bodyPr>
          <a:lstStyle/>
          <a:p>
            <a:r>
              <a:rPr lang="nl-BE" sz="9600" b="1" dirty="0">
                <a:ln w="22225">
                  <a:solidFill>
                    <a:schemeClr val="accent2"/>
                  </a:solidFill>
                  <a:prstDash val="solid"/>
                </a:ln>
                <a:solidFill>
                  <a:schemeClr val="accent2">
                    <a:lumMod val="40000"/>
                    <a:lumOff val="60000"/>
                  </a:schemeClr>
                </a:solidFill>
              </a:rPr>
              <a:t>4</a:t>
            </a:r>
          </a:p>
        </p:txBody>
      </p:sp>
      <p:sp>
        <p:nvSpPr>
          <p:cNvPr id="25" name="Tekstvak 24"/>
          <p:cNvSpPr txBox="1"/>
          <p:nvPr/>
        </p:nvSpPr>
        <p:spPr>
          <a:xfrm>
            <a:off x="5509708" y="2268804"/>
            <a:ext cx="2439805" cy="307777"/>
          </a:xfrm>
          <a:prstGeom prst="rect">
            <a:avLst/>
          </a:prstGeom>
          <a:noFill/>
          <a:ln>
            <a:solidFill>
              <a:srgbClr val="00B0F0"/>
            </a:solidFill>
          </a:ln>
        </p:spPr>
        <p:txBody>
          <a:bodyPr wrap="square" rtlCol="0">
            <a:spAutoFit/>
          </a:bodyPr>
          <a:lstStyle/>
          <a:p>
            <a:r>
              <a:rPr lang="nl-BE" sz="1400" dirty="0"/>
              <a:t>Dit was een </a:t>
            </a:r>
            <a:r>
              <a:rPr lang="nl-BE" sz="1400" dirty="0" err="1"/>
              <a:t>afschrijvertje</a:t>
            </a:r>
            <a:endParaRPr lang="nl-BE" sz="1400" dirty="0"/>
          </a:p>
        </p:txBody>
      </p:sp>
      <p:sp>
        <p:nvSpPr>
          <p:cNvPr id="37" name="Tekstvak 36"/>
          <p:cNvSpPr txBox="1"/>
          <p:nvPr/>
        </p:nvSpPr>
        <p:spPr>
          <a:xfrm>
            <a:off x="1511641" y="5257908"/>
            <a:ext cx="5408141" cy="646331"/>
          </a:xfrm>
          <a:prstGeom prst="rect">
            <a:avLst/>
          </a:prstGeom>
          <a:noFill/>
          <a:ln w="19050">
            <a:solidFill>
              <a:srgbClr val="00B0F0"/>
            </a:solidFill>
          </a:ln>
        </p:spPr>
        <p:txBody>
          <a:bodyPr wrap="square" rtlCol="0">
            <a:spAutoFit/>
          </a:bodyPr>
          <a:lstStyle/>
          <a:p>
            <a:r>
              <a:rPr lang="nl-BE" b="1" dirty="0">
                <a:ln>
                  <a:solidFill>
                    <a:srgbClr val="00B0F0"/>
                  </a:solidFill>
                </a:ln>
              </a:rPr>
              <a:t>ANTWOORD VRAAG 4 : </a:t>
            </a:r>
            <a:r>
              <a:rPr lang="nl-BE" b="1" dirty="0">
                <a:ln>
                  <a:solidFill>
                    <a:srgbClr val="00B0F0"/>
                  </a:solidFill>
                </a:ln>
                <a:solidFill>
                  <a:srgbClr val="00B0F0"/>
                </a:solidFill>
              </a:rPr>
              <a:t>TIMMERMAN</a:t>
            </a:r>
          </a:p>
          <a:p>
            <a:r>
              <a:rPr lang="nl-BE" b="1" dirty="0">
                <a:ln>
                  <a:solidFill>
                    <a:srgbClr val="00B0F0"/>
                  </a:solidFill>
                </a:ln>
                <a:solidFill>
                  <a:srgbClr val="0070C0"/>
                </a:solidFill>
              </a:rPr>
              <a:t> </a:t>
            </a:r>
            <a:endParaRPr lang="nl-BE" dirty="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641" y="1780947"/>
            <a:ext cx="3801764" cy="2851323"/>
          </a:xfrm>
          <a:prstGeom prst="rect">
            <a:avLst/>
          </a:prstGeom>
        </p:spPr>
      </p:pic>
    </p:spTree>
    <p:extLst>
      <p:ext uri="{BB962C8B-B14F-4D97-AF65-F5344CB8AC3E}">
        <p14:creationId xmlns:p14="http://schemas.microsoft.com/office/powerpoint/2010/main" val="422130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524000" y="568412"/>
            <a:ext cx="8773297" cy="939112"/>
          </a:xfrm>
          <a:ln>
            <a:solidFill>
              <a:srgbClr val="00B0F0"/>
            </a:solidFill>
          </a:ln>
        </p:spPr>
        <p:txBody>
          <a:bodyPr>
            <a:noAutofit/>
          </a:bodyPr>
          <a:lstStyle/>
          <a:p>
            <a:r>
              <a:rPr lang="nl-BE" sz="1400" b="1" dirty="0"/>
              <a:t>Vraag 5 : A) Hoeveel keer komt de letter ‘Q’ voor op de gevel van het gebouw in de Stationsstraat waar de toegang is waar de kinesiste haar werk uitvoert?</a:t>
            </a:r>
            <a:endParaRPr lang="nl-BE" sz="1400" dirty="0"/>
          </a:p>
          <a:p>
            <a:r>
              <a:rPr lang="nl-BE" sz="1400" b="1" dirty="0"/>
              <a:t> B) Wat is de naam van de geneeswijze waarbij op bepaalde plaatsen in het lichaam naalden worden gestoken? Noteer in hoofdletters “deze geneeswijze”.</a:t>
            </a:r>
            <a:endParaRPr lang="nl-BE" sz="1400" dirty="0"/>
          </a:p>
        </p:txBody>
      </p:sp>
      <p:sp>
        <p:nvSpPr>
          <p:cNvPr id="4" name="Rechthoek 3"/>
          <p:cNvSpPr/>
          <p:nvPr/>
        </p:nvSpPr>
        <p:spPr>
          <a:xfrm>
            <a:off x="10972800" y="0"/>
            <a:ext cx="1219200"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1145794" y="-62136"/>
            <a:ext cx="667265" cy="1569660"/>
          </a:xfrm>
          <a:prstGeom prst="rect">
            <a:avLst/>
          </a:prstGeom>
          <a:noFill/>
        </p:spPr>
        <p:txBody>
          <a:bodyPr wrap="square" rtlCol="0">
            <a:spAutoFit/>
          </a:bodyPr>
          <a:lstStyle/>
          <a:p>
            <a:r>
              <a:rPr lang="nl-BE" sz="9600" b="1" dirty="0">
                <a:ln w="22225">
                  <a:solidFill>
                    <a:schemeClr val="accent2"/>
                  </a:solidFill>
                  <a:prstDash val="solid"/>
                </a:ln>
                <a:solidFill>
                  <a:schemeClr val="accent2">
                    <a:lumMod val="40000"/>
                    <a:lumOff val="60000"/>
                  </a:schemeClr>
                </a:solidFill>
              </a:rPr>
              <a:t>5</a:t>
            </a:r>
          </a:p>
        </p:txBody>
      </p:sp>
      <p:sp>
        <p:nvSpPr>
          <p:cNvPr id="25" name="Tekstvak 24"/>
          <p:cNvSpPr txBox="1"/>
          <p:nvPr/>
        </p:nvSpPr>
        <p:spPr>
          <a:xfrm>
            <a:off x="7087975" y="5123271"/>
            <a:ext cx="4280241" cy="307777"/>
          </a:xfrm>
          <a:prstGeom prst="rect">
            <a:avLst/>
          </a:prstGeom>
          <a:noFill/>
          <a:ln>
            <a:solidFill>
              <a:srgbClr val="00B0F0"/>
            </a:solidFill>
          </a:ln>
        </p:spPr>
        <p:txBody>
          <a:bodyPr wrap="square" rtlCol="0">
            <a:spAutoFit/>
          </a:bodyPr>
          <a:lstStyle/>
          <a:p>
            <a:r>
              <a:rPr lang="nl-BE" sz="1400" dirty="0">
                <a:solidFill>
                  <a:srgbClr val="FF0000"/>
                </a:solidFill>
              </a:rPr>
              <a:t>Deze op de deurbel telde niet mee (reglement 11)</a:t>
            </a:r>
          </a:p>
        </p:txBody>
      </p:sp>
      <p:sp>
        <p:nvSpPr>
          <p:cNvPr id="37" name="Tekstvak 36"/>
          <p:cNvSpPr txBox="1"/>
          <p:nvPr/>
        </p:nvSpPr>
        <p:spPr>
          <a:xfrm>
            <a:off x="686720" y="4989009"/>
            <a:ext cx="4956198" cy="1754326"/>
          </a:xfrm>
          <a:prstGeom prst="rect">
            <a:avLst/>
          </a:prstGeom>
          <a:noFill/>
          <a:ln w="19050">
            <a:solidFill>
              <a:srgbClr val="00B0F0"/>
            </a:solidFill>
          </a:ln>
        </p:spPr>
        <p:txBody>
          <a:bodyPr wrap="square" rtlCol="0">
            <a:spAutoFit/>
          </a:bodyPr>
          <a:lstStyle/>
          <a:p>
            <a:r>
              <a:rPr lang="nl-BE" b="1" dirty="0">
                <a:ln>
                  <a:solidFill>
                    <a:srgbClr val="00B0F0"/>
                  </a:solidFill>
                </a:ln>
              </a:rPr>
              <a:t>ANTWOORD VRAAG 5A)  : </a:t>
            </a:r>
            <a:r>
              <a:rPr lang="nl-BE" b="1" dirty="0">
                <a:ln>
                  <a:solidFill>
                    <a:srgbClr val="00B0F0"/>
                  </a:solidFill>
                </a:ln>
                <a:solidFill>
                  <a:srgbClr val="00B0F0"/>
                </a:solidFill>
              </a:rPr>
              <a:t>6</a:t>
            </a:r>
          </a:p>
          <a:p>
            <a:r>
              <a:rPr lang="nl-BE" b="1" dirty="0">
                <a:ln>
                  <a:solidFill>
                    <a:srgbClr val="00B0F0"/>
                  </a:solidFill>
                </a:ln>
              </a:rPr>
              <a:t>ANTWOORD VRAAG 5B)  : </a:t>
            </a:r>
            <a:r>
              <a:rPr lang="nl-BE" b="1" dirty="0">
                <a:ln>
                  <a:solidFill>
                    <a:srgbClr val="00B0F0"/>
                  </a:solidFill>
                </a:ln>
                <a:solidFill>
                  <a:srgbClr val="00B0F0"/>
                </a:solidFill>
              </a:rPr>
              <a:t>acupunctuur</a:t>
            </a:r>
          </a:p>
          <a:p>
            <a:r>
              <a:rPr lang="nl-BE" b="1" dirty="0">
                <a:ln>
                  <a:solidFill>
                    <a:srgbClr val="00B0F0"/>
                  </a:solidFill>
                </a:ln>
              </a:rPr>
              <a:t>Noteer in hoofdletters :  </a:t>
            </a:r>
            <a:r>
              <a:rPr lang="nl-BE" b="1" dirty="0">
                <a:ln>
                  <a:solidFill>
                    <a:srgbClr val="00B0F0"/>
                  </a:solidFill>
                </a:ln>
                <a:solidFill>
                  <a:srgbClr val="00B0F0"/>
                </a:solidFill>
              </a:rPr>
              <a:t>“DEZE GENEESWIJZE”</a:t>
            </a:r>
          </a:p>
          <a:p>
            <a:endParaRPr lang="nl-BE" b="1" dirty="0">
              <a:ln>
                <a:solidFill>
                  <a:srgbClr val="00B0F0"/>
                </a:solidFill>
              </a:ln>
            </a:endParaRPr>
          </a:p>
          <a:p>
            <a:endParaRPr lang="nl-BE" b="1" dirty="0">
              <a:ln>
                <a:solidFill>
                  <a:srgbClr val="00B0F0"/>
                </a:solidFill>
              </a:ln>
            </a:endParaRPr>
          </a:p>
          <a:p>
            <a:r>
              <a:rPr lang="nl-BE" b="1" dirty="0">
                <a:ln>
                  <a:solidFill>
                    <a:srgbClr val="00B0F0"/>
                  </a:solidFill>
                </a:ln>
                <a:solidFill>
                  <a:srgbClr val="0070C0"/>
                </a:solidFill>
              </a:rPr>
              <a:t> </a:t>
            </a:r>
            <a:endParaRPr lang="nl-BE" dirty="0"/>
          </a:p>
        </p:txBody>
      </p:sp>
      <p:sp>
        <p:nvSpPr>
          <p:cNvPr id="7" name="Tekstvak 6"/>
          <p:cNvSpPr txBox="1"/>
          <p:nvPr/>
        </p:nvSpPr>
        <p:spPr>
          <a:xfrm>
            <a:off x="686720" y="3049940"/>
            <a:ext cx="6183635" cy="1138773"/>
          </a:xfrm>
          <a:prstGeom prst="rect">
            <a:avLst/>
          </a:prstGeom>
          <a:noFill/>
        </p:spPr>
        <p:txBody>
          <a:bodyPr wrap="square" rtlCol="0">
            <a:spAutoFit/>
          </a:bodyPr>
          <a:lstStyle/>
          <a:p>
            <a:r>
              <a:rPr lang="nl-BE" sz="1400" dirty="0"/>
              <a:t>Aangebracht op vensterramen = </a:t>
            </a:r>
            <a:r>
              <a:rPr lang="nl-BE" sz="1400" b="1" dirty="0">
                <a:solidFill>
                  <a:srgbClr val="00B0F0"/>
                </a:solidFill>
              </a:rPr>
              <a:t>3x ‘Q’ </a:t>
            </a:r>
          </a:p>
          <a:p>
            <a:endParaRPr lang="nl-BE" dirty="0">
              <a:solidFill>
                <a:srgbClr val="0070C0"/>
              </a:solidFill>
            </a:endParaRPr>
          </a:p>
          <a:p>
            <a:r>
              <a:rPr lang="nl-BE" dirty="0"/>
              <a:t> </a:t>
            </a:r>
            <a:endParaRPr lang="nl-BE" dirty="0">
              <a:solidFill>
                <a:srgbClr val="0070C0"/>
              </a:solidFill>
            </a:endParaRPr>
          </a:p>
          <a:p>
            <a:endParaRPr lang="nl-BE" dirty="0"/>
          </a:p>
        </p:txBody>
      </p:sp>
      <p:pic>
        <p:nvPicPr>
          <p:cNvPr id="17" name="Afbeelding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813" y="1723637"/>
            <a:ext cx="1740178" cy="1235216"/>
          </a:xfrm>
          <a:prstGeom prst="rect">
            <a:avLst/>
          </a:prstGeom>
        </p:spPr>
      </p:pic>
      <p:pic>
        <p:nvPicPr>
          <p:cNvPr id="18" name="Afbeelding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448" y="1723637"/>
            <a:ext cx="2191265" cy="1270629"/>
          </a:xfrm>
          <a:prstGeom prst="rect">
            <a:avLst/>
          </a:prstGeom>
        </p:spPr>
      </p:pic>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13" y="3588549"/>
            <a:ext cx="1526766" cy="1265608"/>
          </a:xfrm>
          <a:prstGeom prst="rect">
            <a:avLst/>
          </a:prstGeom>
        </p:spPr>
      </p:pic>
      <p:pic>
        <p:nvPicPr>
          <p:cNvPr id="20" name="Afbeelding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858157" y="2128131"/>
            <a:ext cx="3040123" cy="2280092"/>
          </a:xfrm>
          <a:prstGeom prst="rect">
            <a:avLst/>
          </a:prstGeom>
        </p:spPr>
      </p:pic>
      <p:sp>
        <p:nvSpPr>
          <p:cNvPr id="21" name="Afgeronde rechthoek 20"/>
          <p:cNvSpPr/>
          <p:nvPr/>
        </p:nvSpPr>
        <p:spPr>
          <a:xfrm>
            <a:off x="1136822" y="1723637"/>
            <a:ext cx="1426617" cy="1235216"/>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24" name="Afgeronde rechthoek 23"/>
          <p:cNvSpPr/>
          <p:nvPr/>
        </p:nvSpPr>
        <p:spPr>
          <a:xfrm>
            <a:off x="2919423" y="1723637"/>
            <a:ext cx="1751359" cy="1235216"/>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26" name="Afgeronde rechthoek 25"/>
          <p:cNvSpPr/>
          <p:nvPr/>
        </p:nvSpPr>
        <p:spPr>
          <a:xfrm>
            <a:off x="1050183" y="3633707"/>
            <a:ext cx="1227437" cy="986901"/>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27" name="Afgeronde rechthoek 26"/>
          <p:cNvSpPr/>
          <p:nvPr/>
        </p:nvSpPr>
        <p:spPr>
          <a:xfrm>
            <a:off x="5271134" y="1900041"/>
            <a:ext cx="1556951" cy="1159606"/>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28" name="Afgeronde rechthoek 27"/>
          <p:cNvSpPr/>
          <p:nvPr/>
        </p:nvSpPr>
        <p:spPr>
          <a:xfrm>
            <a:off x="6056958" y="3633707"/>
            <a:ext cx="442696" cy="535460"/>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22" name="Tekstvak 21"/>
          <p:cNvSpPr txBox="1"/>
          <p:nvPr/>
        </p:nvSpPr>
        <p:spPr>
          <a:xfrm>
            <a:off x="2418080" y="3881441"/>
            <a:ext cx="2310439" cy="523220"/>
          </a:xfrm>
          <a:prstGeom prst="rect">
            <a:avLst/>
          </a:prstGeom>
          <a:noFill/>
          <a:ln>
            <a:solidFill>
              <a:srgbClr val="00B0F0"/>
            </a:solidFill>
          </a:ln>
        </p:spPr>
        <p:txBody>
          <a:bodyPr wrap="square" rtlCol="0">
            <a:spAutoFit/>
          </a:bodyPr>
          <a:lstStyle/>
          <a:p>
            <a:r>
              <a:rPr lang="nl-BE" sz="1400" dirty="0"/>
              <a:t>Aangebracht op infobordje = </a:t>
            </a:r>
            <a:r>
              <a:rPr lang="nl-BE" sz="1400" b="1" dirty="0">
                <a:solidFill>
                  <a:srgbClr val="00B0F0"/>
                </a:solidFill>
              </a:rPr>
              <a:t>3 x ‘Q’</a:t>
            </a:r>
          </a:p>
        </p:txBody>
      </p:sp>
      <p:pic>
        <p:nvPicPr>
          <p:cNvPr id="23" name="Afbeelding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522949" y="2136371"/>
            <a:ext cx="3106042" cy="2329530"/>
          </a:xfrm>
          <a:prstGeom prst="rect">
            <a:avLst/>
          </a:prstGeom>
        </p:spPr>
      </p:pic>
      <p:sp>
        <p:nvSpPr>
          <p:cNvPr id="30" name="Afgeronde rechthoek 29"/>
          <p:cNvSpPr/>
          <p:nvPr/>
        </p:nvSpPr>
        <p:spPr>
          <a:xfrm>
            <a:off x="8559115" y="3448355"/>
            <a:ext cx="823782" cy="740358"/>
          </a:xfrm>
          <a:prstGeom prst="roundRect">
            <a:avLst/>
          </a:prstGeom>
          <a:no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ln>
                <a:solidFill>
                  <a:srgbClr val="FF0000"/>
                </a:solidFill>
              </a:ln>
            </a:endParaRPr>
          </a:p>
        </p:txBody>
      </p:sp>
      <p:cxnSp>
        <p:nvCxnSpPr>
          <p:cNvPr id="6" name="Rechte verbindingslijn met pijl 5"/>
          <p:cNvCxnSpPr/>
          <p:nvPr/>
        </p:nvCxnSpPr>
        <p:spPr>
          <a:xfrm flipV="1">
            <a:off x="4769708" y="3880022"/>
            <a:ext cx="501426" cy="19770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44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449860" y="313039"/>
            <a:ext cx="8773297" cy="939112"/>
          </a:xfrm>
          <a:ln>
            <a:solidFill>
              <a:srgbClr val="00B0F0"/>
            </a:solidFill>
          </a:ln>
        </p:spPr>
        <p:txBody>
          <a:bodyPr>
            <a:normAutofit/>
          </a:bodyPr>
          <a:lstStyle/>
          <a:p>
            <a:r>
              <a:rPr lang="nl-BE" sz="1400" b="1" dirty="0"/>
              <a:t>Vraag 6 : Hoeveel maal komt de naam van het zuivelproduct ‘room’ verborgen voor op een uitstalraam van bovenbedoelde winkel? </a:t>
            </a:r>
            <a:endParaRPr lang="nl-BE" sz="1400" dirty="0"/>
          </a:p>
          <a:p>
            <a:r>
              <a:rPr lang="nl-BE" sz="1400" b="1" dirty="0"/>
              <a:t>M.A. : &gt; 6 – 7 – 8 – 9 – 10 – 11 – 12 – &lt; 12. </a:t>
            </a:r>
            <a:endParaRPr lang="nl-BE" sz="1400" dirty="0"/>
          </a:p>
          <a:p>
            <a:endParaRPr lang="nl-BE" dirty="0"/>
          </a:p>
        </p:txBody>
      </p:sp>
      <p:sp>
        <p:nvSpPr>
          <p:cNvPr id="4" name="Rechthoek 3"/>
          <p:cNvSpPr/>
          <p:nvPr/>
        </p:nvSpPr>
        <p:spPr>
          <a:xfrm>
            <a:off x="10972800" y="0"/>
            <a:ext cx="1219200"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1145794" y="-62136"/>
            <a:ext cx="667265" cy="1569660"/>
          </a:xfrm>
          <a:prstGeom prst="rect">
            <a:avLst/>
          </a:prstGeom>
          <a:noFill/>
        </p:spPr>
        <p:txBody>
          <a:bodyPr wrap="square" rtlCol="0">
            <a:spAutoFit/>
          </a:bodyPr>
          <a:lstStyle/>
          <a:p>
            <a:r>
              <a:rPr lang="nl-BE" sz="9600" b="1" dirty="0">
                <a:ln w="22225">
                  <a:solidFill>
                    <a:schemeClr val="accent2"/>
                  </a:solidFill>
                  <a:prstDash val="solid"/>
                </a:ln>
                <a:solidFill>
                  <a:schemeClr val="accent2">
                    <a:lumMod val="40000"/>
                    <a:lumOff val="60000"/>
                  </a:schemeClr>
                </a:solidFill>
              </a:rPr>
              <a:t>6</a:t>
            </a:r>
          </a:p>
        </p:txBody>
      </p:sp>
      <p:sp>
        <p:nvSpPr>
          <p:cNvPr id="7" name="Tekstvak 6"/>
          <p:cNvSpPr txBox="1"/>
          <p:nvPr/>
        </p:nvSpPr>
        <p:spPr>
          <a:xfrm flipH="1">
            <a:off x="197707" y="1812324"/>
            <a:ext cx="3797644" cy="4985980"/>
          </a:xfrm>
          <a:prstGeom prst="rect">
            <a:avLst/>
          </a:prstGeom>
          <a:noFill/>
        </p:spPr>
        <p:txBody>
          <a:bodyPr wrap="square" rtlCol="0">
            <a:spAutoFit/>
          </a:bodyPr>
          <a:lstStyle/>
          <a:p>
            <a:endParaRPr lang="nl-BE" dirty="0"/>
          </a:p>
          <a:p>
            <a:r>
              <a:rPr lang="nl-BE" sz="1200" dirty="0">
                <a:solidFill>
                  <a:srgbClr val="202124"/>
                </a:solidFill>
                <a:latin typeface="arial" panose="020B0604020202020204" pitchFamily="34" charset="0"/>
              </a:rPr>
              <a:t>Ik heb zo </a:t>
            </a:r>
            <a:r>
              <a:rPr lang="nl-BE" sz="1200" dirty="0" err="1">
                <a:solidFill>
                  <a:srgbClr val="202124"/>
                </a:solidFill>
                <a:latin typeface="arial" panose="020B0604020202020204" pitchFamily="34" charset="0"/>
              </a:rPr>
              <a:t>wa</a:t>
            </a:r>
            <a:r>
              <a:rPr lang="nl-BE" sz="1200" dirty="0">
                <a:solidFill>
                  <a:srgbClr val="202124"/>
                </a:solidFill>
                <a:latin typeface="arial" panose="020B0604020202020204" pitchFamily="34" charset="0"/>
              </a:rPr>
              <a:t>-</a:t>
            </a:r>
            <a:r>
              <a:rPr lang="nl-BE" sz="1200" dirty="0" err="1">
                <a:solidFill>
                  <a:srgbClr val="202124"/>
                </a:solidFill>
                <a:latin typeface="arial" panose="020B0604020202020204" pitchFamily="34" charset="0"/>
              </a:rPr>
              <a:t>wa</a:t>
            </a:r>
            <a:r>
              <a:rPr lang="nl-BE" sz="1200" dirty="0">
                <a:solidFill>
                  <a:srgbClr val="202124"/>
                </a:solidFill>
                <a:latin typeface="arial" panose="020B0604020202020204" pitchFamily="34" charset="0"/>
              </a:rPr>
              <a:t>-</a:t>
            </a:r>
            <a:r>
              <a:rPr lang="nl-BE" sz="1200" dirty="0" err="1">
                <a:solidFill>
                  <a:srgbClr val="202124"/>
                </a:solidFill>
                <a:latin typeface="arial" panose="020B0604020202020204" pitchFamily="34" charset="0"/>
              </a:rPr>
              <a:t>wa</a:t>
            </a:r>
            <a:r>
              <a:rPr lang="nl-BE" sz="1200" dirty="0">
                <a:solidFill>
                  <a:srgbClr val="202124"/>
                </a:solidFill>
                <a:latin typeface="arial" panose="020B0604020202020204" pitchFamily="34" charset="0"/>
              </a:rPr>
              <a:t>-waanzinnig ged</a:t>
            </a:r>
            <a:r>
              <a:rPr lang="nl-BE" sz="1200" b="1" dirty="0">
                <a:solidFill>
                  <a:srgbClr val="0070C0"/>
                </a:solidFill>
                <a:latin typeface="arial" panose="020B0604020202020204" pitchFamily="34" charset="0"/>
              </a:rPr>
              <a:t>room</a:t>
            </a:r>
            <a:r>
              <a:rPr lang="nl-BE" sz="1200" dirty="0">
                <a:solidFill>
                  <a:srgbClr val="202124"/>
                </a:solidFill>
                <a:latin typeface="arial" panose="020B0604020202020204" pitchFamily="34" charset="0"/>
              </a:rPr>
              <a:t>d</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Ik was zo mooi-mooi-mooi, 't was echt niet gewoon</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Iedereen riep: </a:t>
            </a:r>
            <a:r>
              <a:rPr lang="nl-BE" sz="1200" dirty="0" err="1">
                <a:solidFill>
                  <a:srgbClr val="202124"/>
                </a:solidFill>
                <a:latin typeface="arial" panose="020B0604020202020204" pitchFamily="34" charset="0"/>
              </a:rPr>
              <a:t>Hieperdepiep</a:t>
            </a:r>
            <a:r>
              <a:rPr lang="nl-BE" sz="1200" dirty="0">
                <a:solidFill>
                  <a:srgbClr val="202124"/>
                </a:solidFill>
                <a:latin typeface="arial" panose="020B0604020202020204" pitchFamily="34" charset="0"/>
              </a:rPr>
              <a:t>!</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Daarna werd ik gekust en gekroond</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Ik heb zo </a:t>
            </a:r>
            <a:r>
              <a:rPr lang="nl-BE" sz="1200" dirty="0" err="1">
                <a:solidFill>
                  <a:srgbClr val="202124"/>
                </a:solidFill>
                <a:latin typeface="arial" panose="020B0604020202020204" pitchFamily="34" charset="0"/>
              </a:rPr>
              <a:t>wa</a:t>
            </a:r>
            <a:r>
              <a:rPr lang="nl-BE" sz="1200" dirty="0">
                <a:solidFill>
                  <a:srgbClr val="202124"/>
                </a:solidFill>
                <a:latin typeface="arial" panose="020B0604020202020204" pitchFamily="34" charset="0"/>
              </a:rPr>
              <a:t>-</a:t>
            </a:r>
            <a:r>
              <a:rPr lang="nl-BE" sz="1200" dirty="0" err="1">
                <a:solidFill>
                  <a:srgbClr val="202124"/>
                </a:solidFill>
                <a:latin typeface="arial" panose="020B0604020202020204" pitchFamily="34" charset="0"/>
              </a:rPr>
              <a:t>wa</a:t>
            </a:r>
            <a:r>
              <a:rPr lang="nl-BE" sz="1200" dirty="0">
                <a:solidFill>
                  <a:srgbClr val="202124"/>
                </a:solidFill>
                <a:latin typeface="arial" panose="020B0604020202020204" pitchFamily="34" charset="0"/>
              </a:rPr>
              <a:t>-</a:t>
            </a:r>
            <a:r>
              <a:rPr lang="nl-BE" sz="1200" dirty="0" err="1">
                <a:solidFill>
                  <a:srgbClr val="202124"/>
                </a:solidFill>
                <a:latin typeface="arial" panose="020B0604020202020204" pitchFamily="34" charset="0"/>
              </a:rPr>
              <a:t>wa</a:t>
            </a:r>
            <a:r>
              <a:rPr lang="nl-BE" sz="1200" dirty="0">
                <a:solidFill>
                  <a:srgbClr val="202124"/>
                </a:solidFill>
                <a:latin typeface="arial" panose="020B0604020202020204" pitchFamily="34" charset="0"/>
              </a:rPr>
              <a:t>-waanzinnig ged</a:t>
            </a:r>
            <a:r>
              <a:rPr lang="nl-BE" sz="1200" b="1" dirty="0">
                <a:solidFill>
                  <a:srgbClr val="0070C0"/>
                </a:solidFill>
                <a:latin typeface="arial" panose="020B0604020202020204" pitchFamily="34" charset="0"/>
              </a:rPr>
              <a:t>room</a:t>
            </a:r>
            <a:r>
              <a:rPr lang="nl-BE" sz="1200" dirty="0">
                <a:solidFill>
                  <a:srgbClr val="202124"/>
                </a:solidFill>
                <a:latin typeface="arial" panose="020B0604020202020204" pitchFamily="34" charset="0"/>
              </a:rPr>
              <a:t>d</a:t>
            </a:r>
          </a:p>
          <a:p>
            <a:r>
              <a:rPr lang="nl-BE" sz="1200" dirty="0">
                <a:solidFill>
                  <a:srgbClr val="202124"/>
                </a:solidFill>
                <a:latin typeface="arial" panose="020B0604020202020204" pitchFamily="34" charset="0"/>
              </a:rPr>
              <a:t>Ik werd met ka-ka-ka-</a:t>
            </a:r>
            <a:r>
              <a:rPr lang="nl-BE" sz="1200" dirty="0" err="1">
                <a:solidFill>
                  <a:srgbClr val="202124"/>
                </a:solidFill>
                <a:latin typeface="arial" panose="020B0604020202020204" pitchFamily="34" charset="0"/>
              </a:rPr>
              <a:t>kafo's</a:t>
            </a:r>
            <a:r>
              <a:rPr lang="nl-BE" sz="1200" dirty="0">
                <a:solidFill>
                  <a:srgbClr val="202124"/>
                </a:solidFill>
                <a:latin typeface="arial" panose="020B0604020202020204" pitchFamily="34" charset="0"/>
              </a:rPr>
              <a:t> overst</a:t>
            </a:r>
            <a:r>
              <a:rPr lang="nl-BE" sz="1200" b="1" dirty="0">
                <a:solidFill>
                  <a:schemeClr val="accent6">
                    <a:lumMod val="75000"/>
                  </a:schemeClr>
                </a:solidFill>
                <a:latin typeface="arial" panose="020B0604020202020204" pitchFamily="34" charset="0"/>
              </a:rPr>
              <a:t>room</a:t>
            </a:r>
            <a:r>
              <a:rPr lang="nl-BE" sz="1200" dirty="0">
                <a:solidFill>
                  <a:srgbClr val="202124"/>
                </a:solidFill>
                <a:latin typeface="arial" panose="020B0604020202020204" pitchFamily="34" charset="0"/>
              </a:rPr>
              <a:t>d</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Iedereen zei: Hou je van mij?</a:t>
            </a:r>
            <a:br>
              <a:rPr lang="nl-BE" sz="1200" dirty="0">
                <a:solidFill>
                  <a:srgbClr val="202124"/>
                </a:solidFill>
                <a:latin typeface="arial" panose="020B0604020202020204" pitchFamily="34" charset="0"/>
              </a:rPr>
            </a:br>
            <a:r>
              <a:rPr lang="nl-BE" sz="1200" dirty="0" err="1">
                <a:solidFill>
                  <a:srgbClr val="202124"/>
                </a:solidFill>
                <a:latin typeface="arial" panose="020B0604020202020204" pitchFamily="34" charset="0"/>
              </a:rPr>
              <a:t>Wa</a:t>
            </a:r>
            <a:r>
              <a:rPr lang="nl-BE" sz="1200" dirty="0">
                <a:solidFill>
                  <a:srgbClr val="202124"/>
                </a:solidFill>
                <a:latin typeface="arial" panose="020B0604020202020204" pitchFamily="34" charset="0"/>
              </a:rPr>
              <a:t>-waanzinnig, maar heerlijk ged</a:t>
            </a:r>
            <a:r>
              <a:rPr lang="nl-BE" sz="1200" b="1" dirty="0">
                <a:solidFill>
                  <a:srgbClr val="0070C0"/>
                </a:solidFill>
                <a:latin typeface="arial" panose="020B0604020202020204" pitchFamily="34" charset="0"/>
              </a:rPr>
              <a:t>room</a:t>
            </a:r>
            <a:r>
              <a:rPr lang="nl-BE" sz="1200" dirty="0">
                <a:solidFill>
                  <a:srgbClr val="202124"/>
                </a:solidFill>
                <a:latin typeface="arial" panose="020B0604020202020204" pitchFamily="34" charset="0"/>
              </a:rPr>
              <a:t>d</a:t>
            </a:r>
          </a:p>
          <a:p>
            <a:r>
              <a:rPr lang="nl-BE" sz="1200" dirty="0">
                <a:solidFill>
                  <a:srgbClr val="202124"/>
                </a:solidFill>
                <a:latin typeface="arial" panose="020B0604020202020204" pitchFamily="34" charset="0"/>
              </a:rPr>
              <a:t>Eens in het jaar</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Dan d</a:t>
            </a:r>
            <a:r>
              <a:rPr lang="nl-BE" sz="1200" b="1" dirty="0">
                <a:solidFill>
                  <a:schemeClr val="accent4">
                    <a:lumMod val="75000"/>
                  </a:schemeClr>
                </a:solidFill>
                <a:latin typeface="arial" panose="020B0604020202020204" pitchFamily="34" charset="0"/>
              </a:rPr>
              <a:t>room</a:t>
            </a:r>
            <a:r>
              <a:rPr lang="nl-BE" sz="1200" dirty="0">
                <a:solidFill>
                  <a:srgbClr val="202124"/>
                </a:solidFill>
                <a:latin typeface="arial" panose="020B0604020202020204" pitchFamily="34" charset="0"/>
              </a:rPr>
              <a:t> je zo raar</a:t>
            </a:r>
          </a:p>
          <a:p>
            <a:r>
              <a:rPr lang="nl-BE" sz="1200" dirty="0">
                <a:solidFill>
                  <a:srgbClr val="202124"/>
                </a:solidFill>
                <a:latin typeface="arial" panose="020B0604020202020204" pitchFamily="34" charset="0"/>
              </a:rPr>
              <a:t>Dat je 't niet gauw vergeet</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Zilver en zang</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Een zoen op je wang</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Iedereen wil met je mee</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Bij het ontwaken bedenk je besch</a:t>
            </a:r>
            <a:r>
              <a:rPr lang="nl-BE" sz="1200" b="1" dirty="0">
                <a:solidFill>
                  <a:srgbClr val="7030A0"/>
                </a:solidFill>
                <a:latin typeface="arial" panose="020B0604020202020204" pitchFamily="34" charset="0"/>
              </a:rPr>
              <a:t>room</a:t>
            </a:r>
            <a:r>
              <a:rPr lang="nl-BE" sz="1200" dirty="0">
                <a:solidFill>
                  <a:srgbClr val="202124"/>
                </a:solidFill>
                <a:latin typeface="arial" panose="020B0604020202020204" pitchFamily="34" charset="0"/>
              </a:rPr>
              <a:t>d</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Niemand vertellen wat ik heb ged</a:t>
            </a:r>
            <a:r>
              <a:rPr lang="nl-BE" sz="1200" b="1" dirty="0">
                <a:solidFill>
                  <a:srgbClr val="0070C0"/>
                </a:solidFill>
                <a:latin typeface="arial" panose="020B0604020202020204" pitchFamily="34" charset="0"/>
              </a:rPr>
              <a:t>room</a:t>
            </a:r>
            <a:r>
              <a:rPr lang="nl-BE" sz="1200" dirty="0">
                <a:solidFill>
                  <a:srgbClr val="202124"/>
                </a:solidFill>
                <a:latin typeface="arial" panose="020B0604020202020204" pitchFamily="34" charset="0"/>
              </a:rPr>
              <a:t>d</a:t>
            </a:r>
          </a:p>
          <a:p>
            <a:r>
              <a:rPr lang="nl-BE" sz="1200" dirty="0">
                <a:solidFill>
                  <a:srgbClr val="202124"/>
                </a:solidFill>
                <a:latin typeface="arial" panose="020B0604020202020204" pitchFamily="34" charset="0"/>
              </a:rPr>
              <a:t>Diep in de nacht</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Totaal onverwacht</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Duizelt je hoofd van geluk</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Iedereen lacht</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En alles wordt licht</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Als men een ster voor je plukt</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Bij het ontwaken bedenk je besch</a:t>
            </a:r>
            <a:r>
              <a:rPr lang="nl-BE" sz="1200" b="1" dirty="0">
                <a:solidFill>
                  <a:srgbClr val="7030A0"/>
                </a:solidFill>
                <a:latin typeface="arial" panose="020B0604020202020204" pitchFamily="34" charset="0"/>
              </a:rPr>
              <a:t>room</a:t>
            </a:r>
            <a:r>
              <a:rPr lang="nl-BE" sz="1200" dirty="0">
                <a:solidFill>
                  <a:srgbClr val="202124"/>
                </a:solidFill>
                <a:latin typeface="arial" panose="020B0604020202020204" pitchFamily="34" charset="0"/>
              </a:rPr>
              <a:t>d</a:t>
            </a:r>
            <a:br>
              <a:rPr lang="nl-BE" sz="1200" dirty="0">
                <a:solidFill>
                  <a:srgbClr val="202124"/>
                </a:solidFill>
                <a:latin typeface="arial" panose="020B0604020202020204" pitchFamily="34" charset="0"/>
              </a:rPr>
            </a:br>
            <a:r>
              <a:rPr lang="nl-BE" sz="1200" dirty="0">
                <a:solidFill>
                  <a:srgbClr val="202124"/>
                </a:solidFill>
                <a:latin typeface="arial" panose="020B0604020202020204" pitchFamily="34" charset="0"/>
              </a:rPr>
              <a:t>Niemand vertellen wat ik heb ged</a:t>
            </a:r>
            <a:r>
              <a:rPr lang="nl-BE" sz="1200" b="1" dirty="0">
                <a:solidFill>
                  <a:srgbClr val="0070C0"/>
                </a:solidFill>
                <a:latin typeface="arial" panose="020B0604020202020204" pitchFamily="34" charset="0"/>
              </a:rPr>
              <a:t>room</a:t>
            </a:r>
            <a:r>
              <a:rPr lang="nl-BE" sz="1200" dirty="0">
                <a:solidFill>
                  <a:srgbClr val="202124"/>
                </a:solidFill>
                <a:latin typeface="arial" panose="020B0604020202020204" pitchFamily="34" charset="0"/>
              </a:rPr>
              <a:t>d</a:t>
            </a:r>
          </a:p>
          <a:p>
            <a:endParaRPr lang="nl-BE" sz="1200" dirty="0">
              <a:solidFill>
                <a:srgbClr val="202124"/>
              </a:solidFill>
              <a:latin typeface="arial" panose="020B0604020202020204" pitchFamily="34" charset="0"/>
            </a:endParaRPr>
          </a:p>
        </p:txBody>
      </p:sp>
      <p:sp>
        <p:nvSpPr>
          <p:cNvPr id="8" name="Tekstvak 7"/>
          <p:cNvSpPr txBox="1"/>
          <p:nvPr/>
        </p:nvSpPr>
        <p:spPr>
          <a:xfrm>
            <a:off x="304800" y="1507524"/>
            <a:ext cx="9786551" cy="307777"/>
          </a:xfrm>
          <a:prstGeom prst="rect">
            <a:avLst/>
          </a:prstGeom>
          <a:noFill/>
        </p:spPr>
        <p:txBody>
          <a:bodyPr wrap="square" rtlCol="0">
            <a:spAutoFit/>
          </a:bodyPr>
          <a:lstStyle/>
          <a:p>
            <a:r>
              <a:rPr lang="nl-BE" sz="1400" dirty="0"/>
              <a:t>De songtekst van ‘Ik heb zo waanzinnig gedroomd’ stond beschreven op de etalage van de winkel ‘ Waanzinnig gedroomd’ .</a:t>
            </a:r>
          </a:p>
        </p:txBody>
      </p:sp>
      <p:sp>
        <p:nvSpPr>
          <p:cNvPr id="9" name="Tekstvak 8"/>
          <p:cNvSpPr txBox="1"/>
          <p:nvPr/>
        </p:nvSpPr>
        <p:spPr>
          <a:xfrm>
            <a:off x="4275438" y="2290119"/>
            <a:ext cx="4464908" cy="2585323"/>
          </a:xfrm>
          <a:prstGeom prst="rect">
            <a:avLst/>
          </a:prstGeom>
          <a:noFill/>
          <a:ln>
            <a:solidFill>
              <a:srgbClr val="00B0F0"/>
            </a:solidFill>
          </a:ln>
        </p:spPr>
        <p:txBody>
          <a:bodyPr wrap="square" rtlCol="0">
            <a:spAutoFit/>
          </a:bodyPr>
          <a:lstStyle/>
          <a:p>
            <a:r>
              <a:rPr lang="nl-BE" b="1" dirty="0">
                <a:solidFill>
                  <a:srgbClr val="00B0F0"/>
                </a:solidFill>
              </a:rPr>
              <a:t>5x</a:t>
            </a:r>
            <a:r>
              <a:rPr lang="nl-BE" dirty="0"/>
              <a:t> gedroomd</a:t>
            </a:r>
          </a:p>
          <a:p>
            <a:r>
              <a:rPr lang="nl-BE" b="1" dirty="0">
                <a:solidFill>
                  <a:srgbClr val="00B0F0"/>
                </a:solidFill>
              </a:rPr>
              <a:t>1x</a:t>
            </a:r>
            <a:r>
              <a:rPr lang="nl-BE" dirty="0"/>
              <a:t> overstroomd</a:t>
            </a:r>
          </a:p>
          <a:p>
            <a:r>
              <a:rPr lang="nl-BE" b="1" dirty="0">
                <a:solidFill>
                  <a:srgbClr val="00B0F0"/>
                </a:solidFill>
              </a:rPr>
              <a:t>2x </a:t>
            </a:r>
            <a:r>
              <a:rPr lang="nl-BE" dirty="0"/>
              <a:t>beschroomd</a:t>
            </a:r>
          </a:p>
          <a:p>
            <a:r>
              <a:rPr lang="nl-BE" b="1" dirty="0">
                <a:solidFill>
                  <a:srgbClr val="00B0F0"/>
                </a:solidFill>
              </a:rPr>
              <a:t>1x </a:t>
            </a:r>
            <a:r>
              <a:rPr lang="nl-BE" dirty="0"/>
              <a:t>droom = </a:t>
            </a:r>
            <a:r>
              <a:rPr lang="nl-BE" dirty="0">
                <a:solidFill>
                  <a:srgbClr val="0070C0"/>
                </a:solidFill>
              </a:rPr>
              <a:t>9  in tekst </a:t>
            </a:r>
          </a:p>
          <a:p>
            <a:endParaRPr lang="nl-BE" dirty="0">
              <a:solidFill>
                <a:srgbClr val="0070C0"/>
              </a:solidFill>
            </a:endParaRPr>
          </a:p>
          <a:p>
            <a:r>
              <a:rPr lang="nl-BE" b="1" dirty="0">
                <a:solidFill>
                  <a:srgbClr val="00B0F0"/>
                </a:solidFill>
              </a:rPr>
              <a:t>2x</a:t>
            </a:r>
            <a:r>
              <a:rPr lang="nl-BE" dirty="0"/>
              <a:t> Waanzinnig ged</a:t>
            </a:r>
            <a:r>
              <a:rPr lang="nl-BE" dirty="0">
                <a:solidFill>
                  <a:srgbClr val="00B0F0"/>
                </a:solidFill>
              </a:rPr>
              <a:t>room</a:t>
            </a:r>
            <a:r>
              <a:rPr lang="nl-BE" dirty="0"/>
              <a:t>d op groot winkellogo  </a:t>
            </a:r>
          </a:p>
          <a:p>
            <a:r>
              <a:rPr lang="nl-BE" b="1" dirty="0">
                <a:solidFill>
                  <a:srgbClr val="00B0F0"/>
                </a:solidFill>
              </a:rPr>
              <a:t>1x</a:t>
            </a:r>
            <a:r>
              <a:rPr lang="nl-BE" dirty="0"/>
              <a:t> in </a:t>
            </a:r>
            <a:r>
              <a:rPr lang="nl-BE" dirty="0" err="1"/>
              <a:t>url</a:t>
            </a:r>
            <a:r>
              <a:rPr lang="nl-BE" dirty="0"/>
              <a:t> : </a:t>
            </a:r>
            <a:r>
              <a:rPr lang="nl-BE" dirty="0">
                <a:hlinkClick r:id="rId2"/>
              </a:rPr>
              <a:t>www.waanzinnigged</a:t>
            </a:r>
            <a:r>
              <a:rPr lang="nl-BE" dirty="0">
                <a:solidFill>
                  <a:srgbClr val="00B0F0"/>
                </a:solidFill>
                <a:hlinkClick r:id="rId2"/>
              </a:rPr>
              <a:t>room</a:t>
            </a:r>
            <a:r>
              <a:rPr lang="nl-BE" dirty="0">
                <a:hlinkClick r:id="rId2"/>
              </a:rPr>
              <a:t>d.be</a:t>
            </a:r>
            <a:endParaRPr lang="nl-BE" dirty="0"/>
          </a:p>
          <a:p>
            <a:endParaRPr lang="nl-BE" dirty="0"/>
          </a:p>
          <a:p>
            <a:r>
              <a:rPr lang="nl-BE" b="1" dirty="0">
                <a:solidFill>
                  <a:srgbClr val="00B0F0"/>
                </a:solidFill>
              </a:rPr>
              <a:t>12 </a:t>
            </a:r>
          </a:p>
        </p:txBody>
      </p:sp>
      <p:sp>
        <p:nvSpPr>
          <p:cNvPr id="2" name="Tekstvak 1"/>
          <p:cNvSpPr txBox="1"/>
          <p:nvPr/>
        </p:nvSpPr>
        <p:spPr>
          <a:xfrm>
            <a:off x="4275438" y="5476906"/>
            <a:ext cx="4534157" cy="923330"/>
          </a:xfrm>
          <a:prstGeom prst="rect">
            <a:avLst/>
          </a:prstGeom>
          <a:noFill/>
          <a:ln>
            <a:solidFill>
              <a:srgbClr val="00B0F0"/>
            </a:solidFill>
          </a:ln>
        </p:spPr>
        <p:txBody>
          <a:bodyPr wrap="square" rtlCol="0">
            <a:spAutoFit/>
          </a:bodyPr>
          <a:lstStyle/>
          <a:p>
            <a:r>
              <a:rPr lang="nl-BE" b="1" dirty="0">
                <a:ln>
                  <a:solidFill>
                    <a:srgbClr val="00B0F0"/>
                  </a:solidFill>
                </a:ln>
              </a:rPr>
              <a:t>ANTWOORDEN VRAAG 6 : </a:t>
            </a:r>
            <a:r>
              <a:rPr lang="nl-BE" b="1" dirty="0">
                <a:ln>
                  <a:solidFill>
                    <a:srgbClr val="00B0F0"/>
                  </a:solidFill>
                </a:ln>
                <a:solidFill>
                  <a:srgbClr val="00B0F0"/>
                </a:solidFill>
              </a:rPr>
              <a:t>&gt; 6 – 12</a:t>
            </a:r>
          </a:p>
          <a:p>
            <a:r>
              <a:rPr lang="nl-BE" b="1" dirty="0">
                <a:ln>
                  <a:solidFill>
                    <a:srgbClr val="00B0F0"/>
                  </a:solidFill>
                </a:ln>
                <a:solidFill>
                  <a:srgbClr val="0070C0"/>
                </a:solidFill>
              </a:rPr>
              <a:t> </a:t>
            </a:r>
            <a:endParaRPr lang="nl-BE" dirty="0"/>
          </a:p>
          <a:p>
            <a:endParaRPr lang="nl-BE"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924695" y="2074530"/>
            <a:ext cx="1754436" cy="1315826"/>
          </a:xfrm>
          <a:prstGeom prst="rect">
            <a:avLst/>
          </a:prstGeom>
        </p:spPr>
      </p:pic>
      <p:cxnSp>
        <p:nvCxnSpPr>
          <p:cNvPr id="11" name="Rechte verbindingslijn met pijl 10"/>
          <p:cNvCxnSpPr/>
          <p:nvPr/>
        </p:nvCxnSpPr>
        <p:spPr>
          <a:xfrm flipV="1">
            <a:off x="8600303" y="2343881"/>
            <a:ext cx="1276865" cy="135490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3" name="Afbeelding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615347" y="4094093"/>
            <a:ext cx="2107975" cy="1580981"/>
          </a:xfrm>
          <a:prstGeom prst="rect">
            <a:avLst/>
          </a:prstGeom>
        </p:spPr>
      </p:pic>
      <p:cxnSp>
        <p:nvCxnSpPr>
          <p:cNvPr id="14" name="Rechte verbindingslijn met pijl 13"/>
          <p:cNvCxnSpPr/>
          <p:nvPr/>
        </p:nvCxnSpPr>
        <p:spPr>
          <a:xfrm>
            <a:off x="8213124" y="4212735"/>
            <a:ext cx="1136822" cy="67184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214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524000" y="568412"/>
            <a:ext cx="8773297" cy="939112"/>
          </a:xfrm>
          <a:ln>
            <a:solidFill>
              <a:srgbClr val="00B0F0"/>
            </a:solidFill>
          </a:ln>
        </p:spPr>
        <p:txBody>
          <a:bodyPr>
            <a:normAutofit/>
          </a:bodyPr>
          <a:lstStyle/>
          <a:p>
            <a:r>
              <a:rPr lang="nl-BE" sz="1600" b="1" dirty="0"/>
              <a:t>Vraag 7 :  Welke letter ontbreekt op de plaats van het sterretje in onderstaande letterreeks die hier vermeld wordt nabij een getal waarin enkel de Arabische cijfers ‘0’ en ‘3’ voorkomen?     	 </a:t>
            </a:r>
            <a:endParaRPr lang="nl-BE" sz="1600" dirty="0"/>
          </a:p>
          <a:p>
            <a:r>
              <a:rPr lang="nl-BE" sz="1600" b="1" dirty="0"/>
              <a:t>				 M – S – R – * – K				</a:t>
            </a:r>
            <a:endParaRPr lang="nl-BE" sz="1600" dirty="0"/>
          </a:p>
          <a:p>
            <a:endParaRPr lang="nl-BE" dirty="0"/>
          </a:p>
        </p:txBody>
      </p:sp>
      <p:sp>
        <p:nvSpPr>
          <p:cNvPr id="4" name="Rechthoek 3"/>
          <p:cNvSpPr/>
          <p:nvPr/>
        </p:nvSpPr>
        <p:spPr>
          <a:xfrm>
            <a:off x="10972800" y="0"/>
            <a:ext cx="1219200"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1145794" y="-62136"/>
            <a:ext cx="667265" cy="1569660"/>
          </a:xfrm>
          <a:prstGeom prst="rect">
            <a:avLst/>
          </a:prstGeom>
          <a:noFill/>
        </p:spPr>
        <p:txBody>
          <a:bodyPr wrap="square" rtlCol="0">
            <a:spAutoFit/>
          </a:bodyPr>
          <a:lstStyle/>
          <a:p>
            <a:r>
              <a:rPr lang="nl-BE" sz="9600" b="1" dirty="0">
                <a:ln w="22225">
                  <a:solidFill>
                    <a:schemeClr val="accent2"/>
                  </a:solidFill>
                  <a:prstDash val="solid"/>
                </a:ln>
                <a:solidFill>
                  <a:schemeClr val="accent2">
                    <a:lumMod val="40000"/>
                    <a:lumOff val="60000"/>
                  </a:schemeClr>
                </a:solidFill>
              </a:rPr>
              <a:t>7</a:t>
            </a:r>
          </a:p>
        </p:txBody>
      </p:sp>
      <p:sp>
        <p:nvSpPr>
          <p:cNvPr id="37" name="Tekstvak 36"/>
          <p:cNvSpPr txBox="1"/>
          <p:nvPr/>
        </p:nvSpPr>
        <p:spPr>
          <a:xfrm>
            <a:off x="1511641" y="5257908"/>
            <a:ext cx="5408141" cy="646331"/>
          </a:xfrm>
          <a:prstGeom prst="rect">
            <a:avLst/>
          </a:prstGeom>
          <a:noFill/>
          <a:ln w="19050">
            <a:solidFill>
              <a:srgbClr val="00B0F0"/>
            </a:solidFill>
          </a:ln>
        </p:spPr>
        <p:txBody>
          <a:bodyPr wrap="square" rtlCol="0">
            <a:spAutoFit/>
          </a:bodyPr>
          <a:lstStyle/>
          <a:p>
            <a:r>
              <a:rPr lang="nl-BE" b="1" dirty="0">
                <a:ln>
                  <a:solidFill>
                    <a:srgbClr val="00B0F0"/>
                  </a:solidFill>
                </a:ln>
              </a:rPr>
              <a:t>ANTWOORD VRAAG 7 : </a:t>
            </a:r>
            <a:r>
              <a:rPr lang="nl-BE" b="1" dirty="0">
                <a:ln>
                  <a:solidFill>
                    <a:srgbClr val="00B0F0"/>
                  </a:solidFill>
                </a:ln>
                <a:solidFill>
                  <a:srgbClr val="00B0F0"/>
                </a:solidFill>
              </a:rPr>
              <a:t>T</a:t>
            </a:r>
          </a:p>
          <a:p>
            <a:r>
              <a:rPr lang="nl-BE" b="1" dirty="0">
                <a:ln>
                  <a:solidFill>
                    <a:srgbClr val="00B0F0"/>
                  </a:solidFill>
                </a:ln>
                <a:solidFill>
                  <a:srgbClr val="0070C0"/>
                </a:solidFill>
              </a:rPr>
              <a:t> </a:t>
            </a:r>
            <a:endParaRPr lang="nl-BE" dirty="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16134" y="2070193"/>
            <a:ext cx="3262924" cy="244719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15515" y="2077223"/>
            <a:ext cx="3319163" cy="2489372"/>
          </a:xfrm>
          <a:prstGeom prst="rect">
            <a:avLst/>
          </a:prstGeom>
        </p:spPr>
      </p:pic>
      <p:cxnSp>
        <p:nvCxnSpPr>
          <p:cNvPr id="8" name="Rechte verbindingslijn met pijl 7"/>
          <p:cNvCxnSpPr/>
          <p:nvPr/>
        </p:nvCxnSpPr>
        <p:spPr>
          <a:xfrm flipH="1" flipV="1">
            <a:off x="2669059" y="2125362"/>
            <a:ext cx="2257168" cy="6590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Afgeronde rechthoek 6"/>
          <p:cNvSpPr/>
          <p:nvPr/>
        </p:nvSpPr>
        <p:spPr>
          <a:xfrm>
            <a:off x="4926227" y="1662327"/>
            <a:ext cx="568411" cy="1006732"/>
          </a:xfrm>
          <a:prstGeom prst="roundRect">
            <a:avLst/>
          </a:prstGeom>
          <a:no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38493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87178" y="568412"/>
            <a:ext cx="10379675" cy="1746420"/>
          </a:xfrm>
          <a:ln>
            <a:solidFill>
              <a:srgbClr val="00B0F0"/>
            </a:solidFill>
          </a:ln>
        </p:spPr>
        <p:txBody>
          <a:bodyPr>
            <a:normAutofit fontScale="40000" lnSpcReduction="20000"/>
          </a:bodyPr>
          <a:lstStyle/>
          <a:p>
            <a:r>
              <a:rPr lang="nl-BE" sz="3400" b="1" dirty="0"/>
              <a:t>Vraag 8 : Noteer op je antwoordenblad voor elk van de volgende vijf beweringen een “W” als de bewering WAAR is of “NW” als de bewering NIET WAAR is.</a:t>
            </a:r>
            <a:endParaRPr lang="nl-BE" sz="3400" dirty="0"/>
          </a:p>
          <a:p>
            <a:pPr lvl="3"/>
            <a:r>
              <a:rPr lang="nl-BE" sz="3400" b="1" dirty="0"/>
              <a:t>                A) </a:t>
            </a:r>
            <a:r>
              <a:rPr lang="nl-BE" sz="3400" b="1" dirty="0">
                <a:solidFill>
                  <a:srgbClr val="FF0000"/>
                </a:solidFill>
              </a:rPr>
              <a:t>Bij “HOEGAARDEN” komt een staf voor. Er komt ook een roervork voor.</a:t>
            </a:r>
            <a:r>
              <a:rPr lang="nl-BE" sz="3400" dirty="0">
                <a:solidFill>
                  <a:srgbClr val="FF0000"/>
                </a:solidFill>
              </a:rPr>
              <a:t> </a:t>
            </a:r>
          </a:p>
          <a:p>
            <a:r>
              <a:rPr lang="nl-BE" sz="3400" b="1" dirty="0"/>
              <a:t>	           B) Bij frituur Eddy &amp; co komt één langoor met 2 frietzakken voor.</a:t>
            </a:r>
            <a:endParaRPr lang="nl-BE" sz="3400" dirty="0"/>
          </a:p>
          <a:p>
            <a:r>
              <a:rPr lang="nl-BE" sz="3400" b="1" dirty="0"/>
              <a:t>C) In deze straat komt een scheepsanker voor.</a:t>
            </a:r>
            <a:endParaRPr lang="nl-BE" sz="3400" dirty="0"/>
          </a:p>
          <a:p>
            <a:r>
              <a:rPr lang="nl-BE" sz="3400" b="1" dirty="0"/>
              <a:t>D) Nabij “</a:t>
            </a:r>
            <a:r>
              <a:rPr lang="nl-BE" sz="3400" b="1" dirty="0" err="1"/>
              <a:t>Bpost</a:t>
            </a:r>
            <a:r>
              <a:rPr lang="nl-BE" sz="3400" b="1" dirty="0"/>
              <a:t>” komen 3 briefomslagen voor.</a:t>
            </a:r>
            <a:endParaRPr lang="nl-BE" sz="3400" dirty="0"/>
          </a:p>
          <a:p>
            <a:r>
              <a:rPr lang="nl-BE" sz="3400" b="1" dirty="0"/>
              <a:t>E) Het jaar 1937 wordt vermeld in deze straat.</a:t>
            </a:r>
            <a:endParaRPr lang="nl-BE" sz="3400" dirty="0"/>
          </a:p>
          <a:p>
            <a:endParaRPr lang="nl-BE" dirty="0"/>
          </a:p>
        </p:txBody>
      </p:sp>
      <p:sp>
        <p:nvSpPr>
          <p:cNvPr id="4" name="Rechthoek 3"/>
          <p:cNvSpPr/>
          <p:nvPr/>
        </p:nvSpPr>
        <p:spPr>
          <a:xfrm>
            <a:off x="10972800" y="0"/>
            <a:ext cx="1219200" cy="150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kstvak 4"/>
          <p:cNvSpPr txBox="1"/>
          <p:nvPr/>
        </p:nvSpPr>
        <p:spPr>
          <a:xfrm>
            <a:off x="11145794" y="-62136"/>
            <a:ext cx="667265" cy="1569660"/>
          </a:xfrm>
          <a:prstGeom prst="rect">
            <a:avLst/>
          </a:prstGeom>
          <a:noFill/>
        </p:spPr>
        <p:txBody>
          <a:bodyPr wrap="square" rtlCol="0">
            <a:spAutoFit/>
          </a:bodyPr>
          <a:lstStyle/>
          <a:p>
            <a:r>
              <a:rPr lang="nl-BE" sz="9600" b="1" dirty="0">
                <a:ln w="22225">
                  <a:solidFill>
                    <a:schemeClr val="accent2"/>
                  </a:solidFill>
                  <a:prstDash val="solid"/>
                </a:ln>
                <a:solidFill>
                  <a:schemeClr val="accent2">
                    <a:lumMod val="40000"/>
                    <a:lumOff val="60000"/>
                  </a:schemeClr>
                </a:solidFill>
              </a:rPr>
              <a:t>8</a:t>
            </a:r>
          </a:p>
        </p:txBody>
      </p:sp>
      <p:sp>
        <p:nvSpPr>
          <p:cNvPr id="15" name="Tekstvak 14"/>
          <p:cNvSpPr txBox="1"/>
          <p:nvPr/>
        </p:nvSpPr>
        <p:spPr>
          <a:xfrm>
            <a:off x="3325072" y="4060825"/>
            <a:ext cx="3545283" cy="307777"/>
          </a:xfrm>
          <a:prstGeom prst="rect">
            <a:avLst/>
          </a:prstGeom>
          <a:noFill/>
        </p:spPr>
        <p:txBody>
          <a:bodyPr wrap="square" rtlCol="0">
            <a:spAutoFit/>
          </a:bodyPr>
          <a:lstStyle/>
          <a:p>
            <a:r>
              <a:rPr lang="nl-BE" sz="1400" dirty="0"/>
              <a:t> </a:t>
            </a:r>
            <a:endParaRPr lang="nl-BE" sz="1400" dirty="0">
              <a:solidFill>
                <a:srgbClr val="0070C0"/>
              </a:solidFill>
            </a:endParaRPr>
          </a:p>
        </p:txBody>
      </p:sp>
      <p:sp>
        <p:nvSpPr>
          <p:cNvPr id="37" name="Tekstvak 36"/>
          <p:cNvSpPr txBox="1"/>
          <p:nvPr/>
        </p:nvSpPr>
        <p:spPr>
          <a:xfrm>
            <a:off x="440723" y="4948078"/>
            <a:ext cx="10651525" cy="2031325"/>
          </a:xfrm>
          <a:prstGeom prst="rect">
            <a:avLst/>
          </a:prstGeom>
          <a:noFill/>
          <a:ln w="19050">
            <a:solidFill>
              <a:srgbClr val="00B0F0"/>
            </a:solidFill>
          </a:ln>
        </p:spPr>
        <p:txBody>
          <a:bodyPr wrap="square" rtlCol="0">
            <a:spAutoFit/>
          </a:bodyPr>
          <a:lstStyle/>
          <a:p>
            <a:r>
              <a:rPr lang="nl-BE" b="1" dirty="0">
                <a:ln>
                  <a:solidFill>
                    <a:srgbClr val="00B0F0"/>
                  </a:solidFill>
                </a:ln>
              </a:rPr>
              <a:t>ANTWOORDEN VRAAG 8 :     A ) </a:t>
            </a:r>
            <a:r>
              <a:rPr lang="nl-BE" b="1" dirty="0">
                <a:ln>
                  <a:solidFill>
                    <a:srgbClr val="00B0F0"/>
                  </a:solidFill>
                </a:ln>
                <a:solidFill>
                  <a:srgbClr val="00B0F0"/>
                </a:solidFill>
              </a:rPr>
              <a:t>bord verdween einde zoektocht, maar men diende rekening te houden met de 			      twee beweringen</a:t>
            </a:r>
          </a:p>
          <a:p>
            <a:r>
              <a:rPr lang="nl-BE" b="1" dirty="0">
                <a:ln>
                  <a:solidFill>
                    <a:srgbClr val="00B0F0"/>
                  </a:solidFill>
                </a:ln>
              </a:rPr>
              <a:t>			B ) </a:t>
            </a:r>
            <a:r>
              <a:rPr lang="nl-BE" b="1" dirty="0">
                <a:ln>
                  <a:solidFill>
                    <a:srgbClr val="00B0F0"/>
                  </a:solidFill>
                </a:ln>
                <a:solidFill>
                  <a:srgbClr val="00B0F0"/>
                </a:solidFill>
              </a:rPr>
              <a:t>NW</a:t>
            </a:r>
          </a:p>
          <a:p>
            <a:r>
              <a:rPr lang="nl-BE" b="1" dirty="0">
                <a:ln>
                  <a:solidFill>
                    <a:srgbClr val="00B0F0"/>
                  </a:solidFill>
                </a:ln>
              </a:rPr>
              <a:t>			C ) </a:t>
            </a:r>
            <a:r>
              <a:rPr lang="nl-BE" b="1" dirty="0">
                <a:ln>
                  <a:solidFill>
                    <a:srgbClr val="00B0F0"/>
                  </a:solidFill>
                </a:ln>
                <a:solidFill>
                  <a:srgbClr val="00B0F0"/>
                </a:solidFill>
              </a:rPr>
              <a:t>W</a:t>
            </a:r>
          </a:p>
          <a:p>
            <a:r>
              <a:rPr lang="nl-BE" b="1" dirty="0">
                <a:ln>
                  <a:solidFill>
                    <a:srgbClr val="00B0F0"/>
                  </a:solidFill>
                </a:ln>
              </a:rPr>
              <a:t>			D)  </a:t>
            </a:r>
            <a:r>
              <a:rPr lang="nl-BE" b="1" dirty="0">
                <a:ln>
                  <a:solidFill>
                    <a:srgbClr val="00B0F0"/>
                  </a:solidFill>
                </a:ln>
                <a:solidFill>
                  <a:srgbClr val="00B0F0"/>
                </a:solidFill>
              </a:rPr>
              <a:t>W  (facultatief </a:t>
            </a:r>
            <a:r>
              <a:rPr lang="nl-BE" b="1" u="sng" dirty="0">
                <a:ln>
                  <a:solidFill>
                    <a:srgbClr val="00B0F0"/>
                  </a:solidFill>
                </a:ln>
                <a:solidFill>
                  <a:srgbClr val="00B0F0"/>
                </a:solidFill>
              </a:rPr>
              <a:t>NW </a:t>
            </a:r>
            <a:r>
              <a:rPr lang="nl-BE" b="1" dirty="0">
                <a:ln>
                  <a:solidFill>
                    <a:srgbClr val="00B0F0"/>
                  </a:solidFill>
                </a:ln>
                <a:solidFill>
                  <a:srgbClr val="00B0F0"/>
                </a:solidFill>
              </a:rPr>
              <a:t>op zijgevel in Kanunnik Andrieslaan)</a:t>
            </a:r>
          </a:p>
          <a:p>
            <a:r>
              <a:rPr lang="nl-BE" b="1" dirty="0">
                <a:ln>
                  <a:solidFill>
                    <a:srgbClr val="00B0F0"/>
                  </a:solidFill>
                </a:ln>
              </a:rPr>
              <a:t>			E )  </a:t>
            </a:r>
            <a:r>
              <a:rPr lang="nl-BE" b="1" dirty="0">
                <a:ln>
                  <a:solidFill>
                    <a:srgbClr val="00B0F0"/>
                  </a:solidFill>
                </a:ln>
                <a:solidFill>
                  <a:srgbClr val="FF0000"/>
                </a:solidFill>
              </a:rPr>
              <a:t>was 6</a:t>
            </a:r>
            <a:r>
              <a:rPr lang="nl-BE" b="1" baseline="30000" dirty="0">
                <a:ln>
                  <a:solidFill>
                    <a:srgbClr val="00B0F0"/>
                  </a:solidFill>
                </a:ln>
                <a:solidFill>
                  <a:srgbClr val="FF0000"/>
                </a:solidFill>
              </a:rPr>
              <a:t>de</a:t>
            </a:r>
            <a:r>
              <a:rPr lang="nl-BE" b="1" dirty="0">
                <a:ln>
                  <a:solidFill>
                    <a:srgbClr val="00B0F0"/>
                  </a:solidFill>
                </a:ln>
                <a:solidFill>
                  <a:srgbClr val="FF0000"/>
                </a:solidFill>
              </a:rPr>
              <a:t> bewering ! </a:t>
            </a:r>
          </a:p>
          <a:p>
            <a:r>
              <a:rPr lang="nl-BE" b="1" dirty="0">
                <a:ln>
                  <a:solidFill>
                    <a:srgbClr val="00B0F0"/>
                  </a:solidFill>
                </a:ln>
                <a:solidFill>
                  <a:srgbClr val="0070C0"/>
                </a:solidFill>
              </a:rPr>
              <a:t> </a:t>
            </a:r>
            <a:endParaRPr lang="nl-BE" dirty="0"/>
          </a:p>
        </p:txBody>
      </p:sp>
      <p:sp>
        <p:nvSpPr>
          <p:cNvPr id="2" name="Tekstvak 1"/>
          <p:cNvSpPr txBox="1"/>
          <p:nvPr/>
        </p:nvSpPr>
        <p:spPr>
          <a:xfrm>
            <a:off x="387177" y="2314832"/>
            <a:ext cx="10379675" cy="830997"/>
          </a:xfrm>
          <a:prstGeom prst="rect">
            <a:avLst/>
          </a:prstGeom>
          <a:noFill/>
          <a:ln>
            <a:solidFill>
              <a:srgbClr val="00B0F0"/>
            </a:solidFill>
          </a:ln>
        </p:spPr>
        <p:txBody>
          <a:bodyPr wrap="square" rtlCol="0">
            <a:spAutoFit/>
          </a:bodyPr>
          <a:lstStyle/>
          <a:p>
            <a:r>
              <a:rPr lang="nl-BE" sz="1200" b="1" dirty="0">
                <a:solidFill>
                  <a:srgbClr val="0070C0"/>
                </a:solidFill>
              </a:rPr>
              <a:t>Bij deze vraag moest men goed opletten! Er werd gevraagd naar vijf beweringen, iedere bewering eindigt met een punt ( . )</a:t>
            </a:r>
          </a:p>
          <a:p>
            <a:r>
              <a:rPr lang="nl-BE" sz="1200" b="1" dirty="0">
                <a:solidFill>
                  <a:srgbClr val="0070C0"/>
                </a:solidFill>
              </a:rPr>
              <a:t>Er waren dus 2 beweringen bij vraag A. Vraag E was aldus de zesde bewering en mocht niet geantwoord worden. Spijtig genoeg verdween een tiental dagen voor het afsluiten van de zoektocht het bord met de staf en de roervork, maar het bleven natuurlijk 2 beweringen, zodoende mocht men bij E) geen antwoord invullen</a:t>
            </a:r>
          </a:p>
        </p:txBody>
      </p:sp>
      <p:pic>
        <p:nvPicPr>
          <p:cNvPr id="12" name="Afbeelding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78" y="3196376"/>
            <a:ext cx="2195384" cy="1172226"/>
          </a:xfrm>
          <a:prstGeom prst="rect">
            <a:avLst/>
          </a:prstGeom>
        </p:spPr>
      </p:pic>
      <p:pic>
        <p:nvPicPr>
          <p:cNvPr id="13" name="Afbeelding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708593" y="3190990"/>
            <a:ext cx="1074790" cy="1166132"/>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384" y="3165886"/>
            <a:ext cx="1236204" cy="1175157"/>
          </a:xfrm>
          <a:prstGeom prst="rect">
            <a:avLst/>
          </a:prstGeom>
        </p:spPr>
      </p:pic>
      <p:pic>
        <p:nvPicPr>
          <p:cNvPr id="16" name="Afbeelding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7726" y="3177261"/>
            <a:ext cx="1536539" cy="1152405"/>
          </a:xfrm>
          <a:prstGeom prst="rect">
            <a:avLst/>
          </a:prstGeom>
        </p:spPr>
      </p:pic>
      <p:pic>
        <p:nvPicPr>
          <p:cNvPr id="17" name="Afbeelding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6180" y="3165886"/>
            <a:ext cx="1432406" cy="1173996"/>
          </a:xfrm>
          <a:prstGeom prst="rect">
            <a:avLst/>
          </a:prstGeom>
        </p:spPr>
      </p:pic>
      <p:sp>
        <p:nvSpPr>
          <p:cNvPr id="19" name="Tekstvak 18"/>
          <p:cNvSpPr txBox="1"/>
          <p:nvPr/>
        </p:nvSpPr>
        <p:spPr>
          <a:xfrm>
            <a:off x="387178" y="4465482"/>
            <a:ext cx="10758616" cy="276999"/>
          </a:xfrm>
          <a:prstGeom prst="rect">
            <a:avLst/>
          </a:prstGeom>
          <a:noFill/>
          <a:ln>
            <a:solidFill>
              <a:srgbClr val="00B0F0"/>
            </a:solidFill>
          </a:ln>
        </p:spPr>
        <p:txBody>
          <a:bodyPr wrap="square" rtlCol="0">
            <a:spAutoFit/>
          </a:bodyPr>
          <a:lstStyle/>
          <a:p>
            <a:r>
              <a:rPr lang="nl-BE" sz="1200" dirty="0"/>
              <a:t>A) Gegeven verdwenen 	          B) 2 langoren met frietzakken              C) een scheepsanker    D) 2 palen met Shop &amp; Go + 1 briefomslag in gevel     E) </a:t>
            </a:r>
            <a:r>
              <a:rPr lang="nl-BE" sz="1200" dirty="0">
                <a:solidFill>
                  <a:srgbClr val="FF0000"/>
                </a:solidFill>
              </a:rPr>
              <a:t>was 6</a:t>
            </a:r>
            <a:r>
              <a:rPr lang="nl-BE" sz="1200" baseline="30000" dirty="0">
                <a:solidFill>
                  <a:srgbClr val="FF0000"/>
                </a:solidFill>
              </a:rPr>
              <a:t>de</a:t>
            </a:r>
            <a:r>
              <a:rPr lang="nl-BE" sz="1200" dirty="0">
                <a:solidFill>
                  <a:srgbClr val="FF0000"/>
                </a:solidFill>
              </a:rPr>
              <a:t> bewering ! </a:t>
            </a:r>
          </a:p>
        </p:txBody>
      </p:sp>
      <p:pic>
        <p:nvPicPr>
          <p:cNvPr id="22" name="Afbeelding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38981" y="3184667"/>
            <a:ext cx="1074790" cy="1166132"/>
          </a:xfrm>
          <a:prstGeom prst="rect">
            <a:avLst/>
          </a:prstGeom>
        </p:spPr>
      </p:pic>
      <p:sp>
        <p:nvSpPr>
          <p:cNvPr id="21" name="Afgeronde rechthoek 20"/>
          <p:cNvSpPr/>
          <p:nvPr/>
        </p:nvSpPr>
        <p:spPr>
          <a:xfrm>
            <a:off x="6722076" y="3484605"/>
            <a:ext cx="420129" cy="362465"/>
          </a:xfrm>
          <a:prstGeom prst="roundRect">
            <a:avLst/>
          </a:prstGeom>
          <a:noFill/>
          <a:ln w="381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pic>
        <p:nvPicPr>
          <p:cNvPr id="6" name="Afbeelding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9706949" y="3334094"/>
            <a:ext cx="1254662" cy="940997"/>
          </a:xfrm>
          <a:prstGeom prst="rect">
            <a:avLst/>
          </a:prstGeom>
        </p:spPr>
      </p:pic>
      <p:sp>
        <p:nvSpPr>
          <p:cNvPr id="24" name="Afgeronde rechthoek 23"/>
          <p:cNvSpPr/>
          <p:nvPr/>
        </p:nvSpPr>
        <p:spPr>
          <a:xfrm>
            <a:off x="10431590" y="3301722"/>
            <a:ext cx="420129" cy="545348"/>
          </a:xfrm>
          <a:prstGeom prst="roundRect">
            <a:avLst/>
          </a:prstGeom>
          <a:no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cxnSp>
        <p:nvCxnSpPr>
          <p:cNvPr id="8" name="Rechte verbindingslijn 7"/>
          <p:cNvCxnSpPr/>
          <p:nvPr/>
        </p:nvCxnSpPr>
        <p:spPr>
          <a:xfrm>
            <a:off x="609600" y="3377514"/>
            <a:ext cx="1837038" cy="837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flipV="1">
            <a:off x="609600" y="3377514"/>
            <a:ext cx="1823412" cy="8525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90651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3544</Words>
  <Application>Microsoft Office PowerPoint</Application>
  <PresentationFormat>Breedbeeld</PresentationFormat>
  <Paragraphs>355</Paragraphs>
  <Slides>32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32</vt:i4>
      </vt:variant>
    </vt:vector>
  </HeadingPairs>
  <TitlesOfParts>
    <vt:vector size="38" baseType="lpstr">
      <vt:lpstr>arial</vt:lpstr>
      <vt:lpstr>arial</vt:lpstr>
      <vt:lpstr>Calibri</vt:lpstr>
      <vt:lpstr>Calibri Light</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dirk temmerman</dc:creator>
  <cp:lastModifiedBy>Willy Elst</cp:lastModifiedBy>
  <cp:revision>111</cp:revision>
  <dcterms:created xsi:type="dcterms:W3CDTF">2024-01-07T15:58:35Z</dcterms:created>
  <dcterms:modified xsi:type="dcterms:W3CDTF">2024-02-15T11:17:33Z</dcterms:modified>
</cp:coreProperties>
</file>